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 id="2147483666" r:id="rId3"/>
    <p:sldMasterId id="2147483671" r:id="rId4"/>
  </p:sldMasterIdLst>
  <p:notesMasterIdLst>
    <p:notesMasterId r:id="rId21"/>
  </p:notesMasterIdLst>
  <p:sldIdLst>
    <p:sldId id="261" r:id="rId5"/>
    <p:sldId id="263" r:id="rId6"/>
    <p:sldId id="277" r:id="rId7"/>
    <p:sldId id="272" r:id="rId8"/>
    <p:sldId id="273" r:id="rId9"/>
    <p:sldId id="290" r:id="rId10"/>
    <p:sldId id="291" r:id="rId11"/>
    <p:sldId id="286" r:id="rId12"/>
    <p:sldId id="287" r:id="rId13"/>
    <p:sldId id="274" r:id="rId14"/>
    <p:sldId id="282" r:id="rId15"/>
    <p:sldId id="285" r:id="rId16"/>
    <p:sldId id="288" r:id="rId17"/>
    <p:sldId id="289" r:id="rId18"/>
    <p:sldId id="276" r:id="rId19"/>
    <p:sldId id="271"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D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5661" autoAdjust="0"/>
  </p:normalViewPr>
  <p:slideViewPr>
    <p:cSldViewPr snapToGrid="0" snapToObjects="1">
      <p:cViewPr varScale="1">
        <p:scale>
          <a:sx n="90" d="100"/>
          <a:sy n="90" d="100"/>
        </p:scale>
        <p:origin x="127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ACBA8-0C26-4287-97DE-6E7D4B4D00F9}" type="datetimeFigureOut">
              <a:rPr lang="en-US" smtClean="0"/>
              <a:pPr/>
              <a:t>2/10/2021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39762-1E76-4FC4-92D3-8E9EEB25FC24}" type="slidenum">
              <a:rPr lang="en-US" smtClean="0"/>
              <a:pPr/>
              <a:t>‹#›</a:t>
            </a:fld>
            <a:endParaRPr lang="en-US" dirty="0"/>
          </a:p>
        </p:txBody>
      </p:sp>
    </p:spTree>
    <p:extLst>
      <p:ext uri="{BB962C8B-B14F-4D97-AF65-F5344CB8AC3E}">
        <p14:creationId xmlns:p14="http://schemas.microsoft.com/office/powerpoint/2010/main" val="60293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C-zg0bIvfQ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xfam.org/en/video/2012/introducing-doughnut-safe-and-just-space-humanit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ulturalorganizing.org/the-problem-with-that-equity-vs-equality-graphic/"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39762-1E76-4FC4-92D3-8E9EEB25FC24}" type="slidenum">
              <a:rPr lang="en-US" smtClean="0"/>
              <a:pPr/>
              <a:t>1</a:t>
            </a:fld>
            <a:endParaRPr lang="en-US" dirty="0"/>
          </a:p>
        </p:txBody>
      </p:sp>
    </p:spTree>
    <p:extLst>
      <p:ext uri="{BB962C8B-B14F-4D97-AF65-F5344CB8AC3E}">
        <p14:creationId xmlns:p14="http://schemas.microsoft.com/office/powerpoint/2010/main" val="2803412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If you’re interested, consider showing your students this video on MIXdesign’s development of “Stalled” restrooms https://www.youtube.com/watch?v=LPLfvajdWXU </a:t>
            </a:r>
          </a:p>
          <a:p>
            <a:endParaRPr lang="en-US" b="0" dirty="0"/>
          </a:p>
          <a:p>
            <a:r>
              <a:rPr lang="en-US" b="0" dirty="0"/>
              <a:t>You might also discuss with your students the fact that some have criticized Stalled restrooms for taking away women’s access to a private restroom space, something they have traditionally used for refuge. Sanders responds to this criticism by urging people to think more intersectionally. Ask your students to consider this answer, its possibilities, and its limitations. </a:t>
            </a:r>
          </a:p>
        </p:txBody>
      </p:sp>
      <p:sp>
        <p:nvSpPr>
          <p:cNvPr id="4" name="Slide Number Placeholder 3"/>
          <p:cNvSpPr>
            <a:spLocks noGrp="1"/>
          </p:cNvSpPr>
          <p:nvPr>
            <p:ph type="sldNum" sz="quarter" idx="5"/>
          </p:nvPr>
        </p:nvSpPr>
        <p:spPr/>
        <p:txBody>
          <a:bodyPr/>
          <a:lstStyle/>
          <a:p>
            <a:fld id="{93E39762-1E76-4FC4-92D3-8E9EEB25FC24}" type="slidenum">
              <a:rPr lang="en-US" smtClean="0"/>
              <a:pPr/>
              <a:t>13</a:t>
            </a:fld>
            <a:endParaRPr lang="en-US" dirty="0"/>
          </a:p>
        </p:txBody>
      </p:sp>
    </p:spTree>
    <p:extLst>
      <p:ext uri="{BB962C8B-B14F-4D97-AF65-F5344CB8AC3E}">
        <p14:creationId xmlns:p14="http://schemas.microsoft.com/office/powerpoint/2010/main" val="2359097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showing students </a:t>
            </a:r>
            <a:r>
              <a:rPr lang="en-US" sz="1200" u="sng" kern="1200" dirty="0">
                <a:solidFill>
                  <a:schemeClr val="tx1"/>
                </a:solidFill>
                <a:effectLst/>
                <a:latin typeface="+mn-lt"/>
                <a:ea typeface="+mn-ea"/>
                <a:cs typeface="+mn-cs"/>
                <a:hlinkClick r:id="rId3"/>
              </a:rPr>
              <a:t>this video</a:t>
            </a:r>
            <a:r>
              <a:rPr lang="en-US" sz="1200" u="sng" kern="1200" dirty="0">
                <a:solidFill>
                  <a:schemeClr val="tx1"/>
                </a:solidFill>
                <a:effectLst/>
                <a:latin typeface="+mn-lt"/>
                <a:ea typeface="+mn-ea"/>
                <a:cs typeface="+mn-cs"/>
              </a:rPr>
              <a:t> </a:t>
            </a:r>
            <a:r>
              <a:rPr lang="en-US" dirty="0"/>
              <a:t>from the Center itself, which thoroughly explains its mission. </a:t>
            </a:r>
          </a:p>
        </p:txBody>
      </p:sp>
      <p:sp>
        <p:nvSpPr>
          <p:cNvPr id="4" name="Slide Number Placeholder 3"/>
          <p:cNvSpPr>
            <a:spLocks noGrp="1"/>
          </p:cNvSpPr>
          <p:nvPr>
            <p:ph type="sldNum" sz="quarter" idx="5"/>
          </p:nvPr>
        </p:nvSpPr>
        <p:spPr/>
        <p:txBody>
          <a:bodyPr/>
          <a:lstStyle/>
          <a:p>
            <a:fld id="{93E39762-1E76-4FC4-92D3-8E9EEB25FC24}" type="slidenum">
              <a:rPr lang="en-US" smtClean="0"/>
              <a:pPr/>
              <a:t>14</a:t>
            </a:fld>
            <a:endParaRPr lang="en-US" dirty="0"/>
          </a:p>
        </p:txBody>
      </p:sp>
    </p:spTree>
    <p:extLst>
      <p:ext uri="{BB962C8B-B14F-4D97-AF65-F5344CB8AC3E}">
        <p14:creationId xmlns:p14="http://schemas.microsoft.com/office/powerpoint/2010/main" val="273334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Introduce this diagram to the class as one depiction of sustainability, from Oxfam, a global NGO (non-governmental organization) focused on ending poverty.  Give the students a minute or so to look at the diagram, and then facilitate an initial conversation among the students to allow them to interpret the diagram for themselves – to lay out their initial understanding of the relationship between societal and environmental issues. Facilitate discussion around the questions listed above. Note that to the first question, students usually talk about environment-related issues, notably those in the outer ring, “ecological ceiling,” and in the inner ring, energy, water, and food. To the second question, students often bring up gender equality, voice, and social equity. If these issues are not brought up, bring their attention to them and ask why they think they’re included here and what the diagram seems to be trying to say. </a:t>
            </a:r>
          </a:p>
          <a:p>
            <a:pPr lvl="0"/>
            <a:endParaRPr lang="en-US" dirty="0"/>
          </a:p>
        </p:txBody>
      </p:sp>
      <p:sp>
        <p:nvSpPr>
          <p:cNvPr id="4" name="Slide Number Placeholder 3"/>
          <p:cNvSpPr>
            <a:spLocks noGrp="1"/>
          </p:cNvSpPr>
          <p:nvPr>
            <p:ph type="sldNum" sz="quarter" idx="5"/>
          </p:nvPr>
        </p:nvSpPr>
        <p:spPr/>
        <p:txBody>
          <a:bodyPr/>
          <a:lstStyle/>
          <a:p>
            <a:fld id="{93E39762-1E76-4FC4-92D3-8E9EEB25FC24}" type="slidenum">
              <a:rPr lang="en-US" smtClean="0"/>
              <a:pPr/>
              <a:t>2</a:t>
            </a:fld>
            <a:endParaRPr lang="en-US" dirty="0"/>
          </a:p>
        </p:txBody>
      </p:sp>
    </p:spTree>
    <p:extLst>
      <p:ext uri="{BB962C8B-B14F-4D97-AF65-F5344CB8AC3E}">
        <p14:creationId xmlns:p14="http://schemas.microsoft.com/office/powerpoint/2010/main" val="168063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show this 4-min. video by the diagram’s creator, Kate Raworth of Oxfam: </a:t>
            </a:r>
            <a:r>
              <a:rPr lang="en-US" sz="1200" u="sng" kern="1200" dirty="0">
                <a:solidFill>
                  <a:schemeClr val="tx1"/>
                </a:solidFill>
                <a:effectLst/>
                <a:latin typeface="+mn-lt"/>
                <a:ea typeface="+mn-ea"/>
                <a:cs typeface="+mn-cs"/>
                <a:hlinkClick r:id="rId3"/>
              </a:rPr>
              <a:t>Introducing 'The Doughnut': A safe and just space for humanity</a:t>
            </a:r>
            <a:r>
              <a:rPr lang="en-US" sz="1200" kern="1200" dirty="0">
                <a:solidFill>
                  <a:schemeClr val="tx1"/>
                </a:solidFill>
                <a:effectLst/>
                <a:latin typeface="+mn-lt"/>
                <a:ea typeface="+mn-ea"/>
                <a:cs typeface="+mn-cs"/>
              </a:rPr>
              <a:t> The next slide provides useful discussion questions about the diagram, which will surface students’ deeper understanding. </a:t>
            </a:r>
            <a:r>
              <a:rPr lang="en-US" dirty="0"/>
              <a:t>Note: This</a:t>
            </a:r>
            <a:r>
              <a:rPr lang="en-US" baseline="0" dirty="0"/>
              <a:t> video uses an older version of the doughnut graphic.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E39762-1E76-4FC4-92D3-8E9EEB25FC24}" type="slidenum">
              <a:rPr lang="en-US" smtClean="0"/>
              <a:pPr/>
              <a:t>3</a:t>
            </a:fld>
            <a:endParaRPr lang="en-US" dirty="0"/>
          </a:p>
        </p:txBody>
      </p:sp>
    </p:spTree>
    <p:extLst>
      <p:ext uri="{BB962C8B-B14F-4D97-AF65-F5344CB8AC3E}">
        <p14:creationId xmlns:p14="http://schemas.microsoft.com/office/powerpoint/2010/main" val="1474453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Conclude your discussion of the Oxfam Donut by emphasizing the key point: that addressing issues related to social equity is key to achieving a sustainable world.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ask students what they think the word “Equity” means. </a:t>
            </a:r>
            <a:endParaRPr lang="en-US" dirty="0"/>
          </a:p>
        </p:txBody>
      </p:sp>
      <p:sp>
        <p:nvSpPr>
          <p:cNvPr id="4" name="Slide Number Placeholder 3"/>
          <p:cNvSpPr>
            <a:spLocks noGrp="1"/>
          </p:cNvSpPr>
          <p:nvPr>
            <p:ph type="sldNum" sz="quarter" idx="5"/>
          </p:nvPr>
        </p:nvSpPr>
        <p:spPr/>
        <p:txBody>
          <a:bodyPr/>
          <a:lstStyle/>
          <a:p>
            <a:fld id="{93E39762-1E76-4FC4-92D3-8E9EEB25FC24}" type="slidenum">
              <a:rPr lang="en-US" smtClean="0"/>
              <a:pPr/>
              <a:t>5</a:t>
            </a:fld>
            <a:endParaRPr lang="en-US" dirty="0"/>
          </a:p>
        </p:txBody>
      </p:sp>
    </p:spTree>
    <p:extLst>
      <p:ext uri="{BB962C8B-B14F-4D97-AF65-F5344CB8AC3E}">
        <p14:creationId xmlns:p14="http://schemas.microsoft.com/office/powerpoint/2010/main" val="3693110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Stress these are starting points</a:t>
            </a:r>
          </a:p>
          <a:p>
            <a:endParaRPr lang="en-US" dirty="0"/>
          </a:p>
          <a:p>
            <a:r>
              <a:rPr lang="en-US" dirty="0"/>
              <a:t>Follow King County</a:t>
            </a:r>
            <a:r>
              <a:rPr lang="en-US" baseline="0" dirty="0"/>
              <a:t> link for more detailed explanations of each part of equity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how </a:t>
            </a:r>
            <a:r>
              <a:rPr lang="en-US" sz="1200" kern="1200" dirty="0">
                <a:solidFill>
                  <a:schemeClr val="tx1"/>
                </a:solidFill>
                <a:effectLst/>
                <a:latin typeface="+mn-lt"/>
                <a:ea typeface="+mn-ea"/>
                <a:cs typeface="+mn-cs"/>
              </a:rPr>
              <a:t>they see equity as similar to or different from equality? </a:t>
            </a:r>
            <a:endParaRPr lang="en-US" dirty="0"/>
          </a:p>
        </p:txBody>
      </p:sp>
      <p:sp>
        <p:nvSpPr>
          <p:cNvPr id="4" name="Slide Number Placeholder 3"/>
          <p:cNvSpPr>
            <a:spLocks noGrp="1"/>
          </p:cNvSpPr>
          <p:nvPr>
            <p:ph type="sldNum" sz="quarter" idx="10"/>
          </p:nvPr>
        </p:nvSpPr>
        <p:spPr/>
        <p:txBody>
          <a:bodyPr/>
          <a:lstStyle/>
          <a:p>
            <a:fld id="{93E39762-1E76-4FC4-92D3-8E9EEB25FC24}"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3E39762-1E76-4FC4-92D3-8E9EEB25FC24}" type="slidenum">
              <a:rPr lang="en-US" smtClean="0"/>
              <a:pPr/>
              <a:t>7</a:t>
            </a:fld>
            <a:endParaRPr lang="en-US" dirty="0"/>
          </a:p>
        </p:txBody>
      </p:sp>
    </p:spTree>
    <p:extLst>
      <p:ext uri="{BB962C8B-B14F-4D97-AF65-F5344CB8AC3E}">
        <p14:creationId xmlns:p14="http://schemas.microsoft.com/office/powerpoint/2010/main" val="2094618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Having discussed briefly how students define equity (they may not be able to articulate a definition) vs. equality, start a new conversation dedicated to explaining equity. </a:t>
            </a:r>
          </a:p>
        </p:txBody>
      </p:sp>
      <p:sp>
        <p:nvSpPr>
          <p:cNvPr id="4" name="Slide Number Placeholder 3"/>
          <p:cNvSpPr>
            <a:spLocks noGrp="1"/>
          </p:cNvSpPr>
          <p:nvPr>
            <p:ph type="sldNum" sz="quarter" idx="5"/>
          </p:nvPr>
        </p:nvSpPr>
        <p:spPr/>
        <p:txBody>
          <a:bodyPr/>
          <a:lstStyle/>
          <a:p>
            <a:fld id="{93E39762-1E76-4FC4-92D3-8E9EEB25FC24}" type="slidenum">
              <a:rPr lang="en-US" smtClean="0"/>
              <a:pPr/>
              <a:t>8</a:t>
            </a:fld>
            <a:endParaRPr lang="en-US" dirty="0"/>
          </a:p>
        </p:txBody>
      </p:sp>
    </p:spTree>
    <p:extLst>
      <p:ext uri="{BB962C8B-B14F-4D97-AF65-F5344CB8AC3E}">
        <p14:creationId xmlns:p14="http://schemas.microsoft.com/office/powerpoint/2010/main" val="2256101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Equity is a complex concept, and thus, it’s not surprising that attempts to represent it in a simple graphic sometimes lead to disagreements. The far left image, for example, is perhaps the most recognizable equity graphic, but we hesitated to include it in this PowerPoint because it has met with a great deal of criticism that we find persuasive. Check out </a:t>
            </a:r>
            <a:r>
              <a:rPr lang="en-US" sz="1200" u="sng" kern="1200" dirty="0">
                <a:solidFill>
                  <a:schemeClr val="tx1"/>
                </a:solidFill>
                <a:effectLst/>
                <a:latin typeface="+mn-lt"/>
                <a:ea typeface="+mn-ea"/>
                <a:cs typeface="+mn-cs"/>
                <a:hlinkClick r:id="rId3"/>
              </a:rPr>
              <a:t>"The problem with that equity vs. equality graphic </a:t>
            </a:r>
            <a:r>
              <a:rPr lang="en-US" sz="1200" u="sng" kern="1200">
                <a:solidFill>
                  <a:schemeClr val="tx1"/>
                </a:solidFill>
                <a:effectLst/>
                <a:latin typeface="+mn-lt"/>
                <a:ea typeface="+mn-ea"/>
                <a:cs typeface="+mn-cs"/>
                <a:hlinkClick r:id="rId3"/>
              </a:rPr>
              <a:t>you’re using“</a:t>
            </a:r>
            <a:r>
              <a:rPr lang="en-US" sz="1200" u="sng" kern="1200">
                <a:solidFill>
                  <a:schemeClr val="tx1"/>
                </a:solidFill>
                <a:effectLst/>
                <a:latin typeface="+mn-lt"/>
                <a:ea typeface="+mn-ea"/>
                <a:cs typeface="+mn-cs"/>
              </a:rPr>
              <a:t> (https://culturalorganizing.org/the-problem-with-that-equity-vs-equality-graphic/)</a:t>
            </a:r>
            <a:r>
              <a:rPr lang="en-US" sz="120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by Paul Kuttner if you’d like to learn more. Ultimately, we decided that we would include the graphic because it is so widely recognized, and because it presents a potential learning opportunity with students. If you choose to use the graphic, we encourage you to engage your students in a conversation about the problems that Kuttner’s article describes. You could even assign Kuttner’s article as part of this tool. </a:t>
            </a:r>
          </a:p>
          <a:p>
            <a:r>
              <a:rPr lang="en-US" dirty="0"/>
              <a:t> </a:t>
            </a:r>
          </a:p>
        </p:txBody>
      </p:sp>
      <p:sp>
        <p:nvSpPr>
          <p:cNvPr id="4" name="Slide Number Placeholder 3"/>
          <p:cNvSpPr>
            <a:spLocks noGrp="1"/>
          </p:cNvSpPr>
          <p:nvPr>
            <p:ph type="sldNum" sz="quarter" idx="5"/>
          </p:nvPr>
        </p:nvSpPr>
        <p:spPr/>
        <p:txBody>
          <a:bodyPr/>
          <a:lstStyle/>
          <a:p>
            <a:fld id="{93E39762-1E76-4FC4-92D3-8E9EEB25FC24}" type="slidenum">
              <a:rPr lang="en-US" smtClean="0"/>
              <a:pPr/>
              <a:t>9</a:t>
            </a:fld>
            <a:endParaRPr lang="en-US" dirty="0"/>
          </a:p>
        </p:txBody>
      </p:sp>
    </p:spTree>
    <p:extLst>
      <p:ext uri="{BB962C8B-B14F-4D97-AF65-F5344CB8AC3E}">
        <p14:creationId xmlns:p14="http://schemas.microsoft.com/office/powerpoint/2010/main" val="44743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“What is Equity” by Stephan Klasen, </a:t>
            </a:r>
            <a:r>
              <a:rPr lang="en-US" sz="1200" b="0" i="1" u="none" strike="noStrike" kern="1200" baseline="0" dirty="0">
                <a:solidFill>
                  <a:schemeClr val="tx1"/>
                </a:solidFill>
                <a:latin typeface="+mn-lt"/>
                <a:ea typeface="+mn-ea"/>
                <a:cs typeface="+mn-cs"/>
              </a:rPr>
              <a:t>Berlin Workshop Series 2006 </a:t>
            </a:r>
            <a:r>
              <a:rPr lang="en-US" sz="1200" b="0" i="0" u="none" strike="noStrike" kern="1200" baseline="0" dirty="0">
                <a:solidFill>
                  <a:schemeClr val="tx1"/>
                </a:solidFill>
                <a:latin typeface="+mn-lt"/>
                <a:ea typeface="+mn-ea"/>
                <a:cs typeface="+mn-cs"/>
              </a:rPr>
              <a:t>©2006 The International Bank for Reconstruction and Development/The World Bank</a:t>
            </a:r>
            <a:endParaRPr lang="en-US" dirty="0"/>
          </a:p>
        </p:txBody>
      </p:sp>
      <p:sp>
        <p:nvSpPr>
          <p:cNvPr id="4" name="Slide Number Placeholder 3"/>
          <p:cNvSpPr>
            <a:spLocks noGrp="1"/>
          </p:cNvSpPr>
          <p:nvPr>
            <p:ph type="sldNum" sz="quarter" idx="5"/>
          </p:nvPr>
        </p:nvSpPr>
        <p:spPr/>
        <p:txBody>
          <a:bodyPr/>
          <a:lstStyle/>
          <a:p>
            <a:fld id="{93E39762-1E76-4FC4-92D3-8E9EEB25FC24}" type="slidenum">
              <a:rPr lang="en-US" smtClean="0"/>
              <a:pPr/>
              <a:t>11</a:t>
            </a:fld>
            <a:endParaRPr lang="en-US" dirty="0"/>
          </a:p>
        </p:txBody>
      </p:sp>
    </p:spTree>
    <p:extLst>
      <p:ext uri="{BB962C8B-B14F-4D97-AF65-F5344CB8AC3E}">
        <p14:creationId xmlns:p14="http://schemas.microsoft.com/office/powerpoint/2010/main" val="498007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67110" y="1557867"/>
            <a:ext cx="6795913" cy="2235200"/>
          </a:xfrm>
        </p:spPr>
        <p:txBody>
          <a:bodyPr anchor="b" anchorCtr="0">
            <a:noAutofit/>
          </a:bodyPr>
          <a:lstStyle>
            <a:lvl1pPr algn="l">
              <a:lnSpc>
                <a:spcPts val="4800"/>
              </a:lnSpc>
              <a:defRPr b="1" cap="all" spc="200">
                <a:solidFill>
                  <a:schemeClr val="bg1"/>
                </a:solidFill>
              </a:defRPr>
            </a:lvl1pPr>
          </a:lstStyle>
          <a:p>
            <a:r>
              <a:rPr lang="en-US" altLang="zh-CN"/>
              <a:t>Click to edit Master title style</a:t>
            </a:r>
            <a:endParaRPr lang="en-US" dirty="0"/>
          </a:p>
        </p:txBody>
      </p:sp>
      <p:sp>
        <p:nvSpPr>
          <p:cNvPr id="3" name="Subtitle 2"/>
          <p:cNvSpPr>
            <a:spLocks noGrp="1"/>
          </p:cNvSpPr>
          <p:nvPr>
            <p:ph type="subTitle" idx="1"/>
          </p:nvPr>
        </p:nvSpPr>
        <p:spPr>
          <a:xfrm>
            <a:off x="4967109" y="4275667"/>
            <a:ext cx="6795913" cy="1202267"/>
          </a:xfrm>
        </p:spPr>
        <p:txBody>
          <a:bodyPr>
            <a:noAutofit/>
          </a:bodyPr>
          <a:lstStyle>
            <a:lvl1pPr marL="0" indent="0" algn="l">
              <a:lnSpc>
                <a:spcPts val="2800"/>
              </a:lnSpc>
              <a:buNone/>
              <a:defRPr sz="2400" cap="all" spc="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4" name="Picture Placeholder 3"/>
          <p:cNvSpPr>
            <a:spLocks noGrp="1"/>
          </p:cNvSpPr>
          <p:nvPr>
            <p:ph type="pic" sz="quarter" idx="10"/>
          </p:nvPr>
        </p:nvSpPr>
        <p:spPr>
          <a:xfrm>
            <a:off x="349956" y="1329267"/>
            <a:ext cx="3668888" cy="1400218"/>
          </a:xfrm>
        </p:spPr>
        <p:txBody>
          <a:bodyPr/>
          <a:lstStyle/>
          <a:p>
            <a:r>
              <a:rPr lang="zh-CN" altLang="en-US"/>
              <a:t>将图片拖动到占位符，或单击添加图标</a:t>
            </a:r>
            <a:endParaRPr lang="en-US" dirty="0"/>
          </a:p>
        </p:txBody>
      </p:sp>
      <p:sp>
        <p:nvSpPr>
          <p:cNvPr id="6" name="Picture Placeholder 3"/>
          <p:cNvSpPr>
            <a:spLocks noGrp="1"/>
          </p:cNvSpPr>
          <p:nvPr>
            <p:ph type="pic" sz="quarter" idx="12"/>
          </p:nvPr>
        </p:nvSpPr>
        <p:spPr>
          <a:xfrm>
            <a:off x="8123701" y="1329267"/>
            <a:ext cx="3740924" cy="1400218"/>
          </a:xfrm>
        </p:spPr>
        <p:txBody>
          <a:bodyPr/>
          <a:lstStyle/>
          <a:p>
            <a:r>
              <a:rPr lang="zh-CN" altLang="en-US"/>
              <a:t>将图片拖动到占位符，或单击添加图标</a:t>
            </a:r>
            <a:endParaRPr lang="en-US" dirty="0"/>
          </a:p>
        </p:txBody>
      </p:sp>
      <p:sp>
        <p:nvSpPr>
          <p:cNvPr id="7" name="Picture Placeholder 3"/>
          <p:cNvSpPr>
            <a:spLocks noGrp="1"/>
          </p:cNvSpPr>
          <p:nvPr>
            <p:ph type="pic" sz="quarter" idx="13"/>
          </p:nvPr>
        </p:nvSpPr>
        <p:spPr>
          <a:xfrm>
            <a:off x="4176890" y="1329267"/>
            <a:ext cx="3826933" cy="1400218"/>
          </a:xfrm>
        </p:spPr>
        <p:txBody>
          <a:bodyPr/>
          <a:lstStyle/>
          <a:p>
            <a:r>
              <a:rPr lang="zh-CN" altLang="en-US"/>
              <a:t>将图片拖动到占位符，或单击添加图标</a:t>
            </a:r>
            <a:endParaRPr lang="en-US" dirty="0"/>
          </a:p>
        </p:txBody>
      </p:sp>
      <p:sp>
        <p:nvSpPr>
          <p:cNvPr id="8" name="Picture Placeholder 3"/>
          <p:cNvSpPr>
            <a:spLocks noGrp="1"/>
          </p:cNvSpPr>
          <p:nvPr>
            <p:ph type="pic" sz="quarter" idx="14"/>
          </p:nvPr>
        </p:nvSpPr>
        <p:spPr>
          <a:xfrm>
            <a:off x="349956" y="2946400"/>
            <a:ext cx="3668888" cy="1514524"/>
          </a:xfrm>
        </p:spPr>
        <p:txBody>
          <a:bodyPr/>
          <a:lstStyle/>
          <a:p>
            <a:r>
              <a:rPr lang="zh-CN" altLang="en-US"/>
              <a:t>将图片拖动到占位符，或单击添加图标</a:t>
            </a:r>
            <a:endParaRPr lang="en-US" dirty="0"/>
          </a:p>
        </p:txBody>
      </p:sp>
      <p:sp>
        <p:nvSpPr>
          <p:cNvPr id="9" name="Picture Placeholder 3"/>
          <p:cNvSpPr>
            <a:spLocks noGrp="1"/>
          </p:cNvSpPr>
          <p:nvPr>
            <p:ph type="pic" sz="quarter" idx="15"/>
          </p:nvPr>
        </p:nvSpPr>
        <p:spPr>
          <a:xfrm>
            <a:off x="8123701" y="2946400"/>
            <a:ext cx="3740924" cy="1514524"/>
          </a:xfrm>
        </p:spPr>
        <p:txBody>
          <a:bodyPr/>
          <a:lstStyle/>
          <a:p>
            <a:r>
              <a:rPr lang="zh-CN" altLang="en-US"/>
              <a:t>将图片拖动到占位符，或单击添加图标</a:t>
            </a:r>
            <a:endParaRPr lang="en-US" dirty="0"/>
          </a:p>
        </p:txBody>
      </p:sp>
      <p:sp>
        <p:nvSpPr>
          <p:cNvPr id="10" name="Picture Placeholder 3"/>
          <p:cNvSpPr>
            <a:spLocks noGrp="1"/>
          </p:cNvSpPr>
          <p:nvPr>
            <p:ph type="pic" sz="quarter" idx="16"/>
          </p:nvPr>
        </p:nvSpPr>
        <p:spPr>
          <a:xfrm>
            <a:off x="4176890" y="2946400"/>
            <a:ext cx="3826933" cy="1514524"/>
          </a:xfrm>
        </p:spPr>
        <p:txBody>
          <a:bodyPr/>
          <a:lstStyle/>
          <a:p>
            <a:r>
              <a:rPr lang="zh-CN" altLang="en-US"/>
              <a:t>将图片拖动到占位符，或单击添加图标</a:t>
            </a:r>
            <a:endParaRPr lang="en-US" dirty="0"/>
          </a:p>
        </p:txBody>
      </p:sp>
      <p:sp>
        <p:nvSpPr>
          <p:cNvPr id="11" name="Picture Placeholder 3"/>
          <p:cNvSpPr>
            <a:spLocks noGrp="1"/>
          </p:cNvSpPr>
          <p:nvPr>
            <p:ph type="pic" sz="quarter" idx="17"/>
          </p:nvPr>
        </p:nvSpPr>
        <p:spPr>
          <a:xfrm>
            <a:off x="349956" y="4677839"/>
            <a:ext cx="3668888" cy="1507682"/>
          </a:xfrm>
        </p:spPr>
        <p:txBody>
          <a:bodyPr/>
          <a:lstStyle/>
          <a:p>
            <a:r>
              <a:rPr lang="zh-CN" altLang="en-US"/>
              <a:t>将图片拖动到占位符，或单击添加图标</a:t>
            </a:r>
            <a:endParaRPr lang="en-US" dirty="0"/>
          </a:p>
        </p:txBody>
      </p:sp>
      <p:sp>
        <p:nvSpPr>
          <p:cNvPr id="12" name="Picture Placeholder 3"/>
          <p:cNvSpPr>
            <a:spLocks noGrp="1"/>
          </p:cNvSpPr>
          <p:nvPr>
            <p:ph type="pic" sz="quarter" idx="18"/>
          </p:nvPr>
        </p:nvSpPr>
        <p:spPr>
          <a:xfrm>
            <a:off x="8123701" y="4677839"/>
            <a:ext cx="3740923" cy="1507682"/>
          </a:xfrm>
        </p:spPr>
        <p:txBody>
          <a:bodyPr/>
          <a:lstStyle/>
          <a:p>
            <a:r>
              <a:rPr lang="zh-CN" altLang="en-US"/>
              <a:t>将图片拖动到占位符，或单击添加图标</a:t>
            </a:r>
            <a:endParaRPr lang="en-US" dirty="0"/>
          </a:p>
        </p:txBody>
      </p:sp>
      <p:sp>
        <p:nvSpPr>
          <p:cNvPr id="13" name="Picture Placeholder 3"/>
          <p:cNvSpPr>
            <a:spLocks noGrp="1"/>
          </p:cNvSpPr>
          <p:nvPr>
            <p:ph type="pic" sz="quarter" idx="19"/>
          </p:nvPr>
        </p:nvSpPr>
        <p:spPr>
          <a:xfrm>
            <a:off x="4176890" y="4677839"/>
            <a:ext cx="3826933" cy="1507682"/>
          </a:xfrm>
        </p:spPr>
        <p:txBody>
          <a:bodyPr/>
          <a:lstStyle/>
          <a:p>
            <a:r>
              <a:rPr lang="zh-CN" altLang="en-US"/>
              <a:t>将图片拖动到占位符，或单击添加图标</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13933"/>
            <a:ext cx="11830756" cy="4749800"/>
          </a:xfrm>
        </p:spPr>
        <p:txBody>
          <a:bodyPr>
            <a:noAutofit/>
          </a:bodyPr>
          <a:lstStyle>
            <a:lvl1pPr marL="0" indent="0">
              <a:spcAft>
                <a:spcPts val="600"/>
              </a:spcAft>
              <a:buFontTx/>
              <a:buNone/>
              <a:defRPr sz="2400"/>
            </a:lvl1pPr>
            <a:lvl2pPr marL="466344" indent="-285750">
              <a:spcAft>
                <a:spcPts val="600"/>
              </a:spcAft>
              <a:buFont typeface="Lucida Grande"/>
              <a:buChar char="•"/>
              <a:defRPr sz="2100"/>
            </a:lvl2pPr>
            <a:lvl3pPr>
              <a:spcAft>
                <a:spcPts val="600"/>
              </a:spcAft>
              <a:defRPr sz="2100"/>
            </a:lvl3pPr>
            <a:lvl4pPr>
              <a:defRPr sz="2400"/>
            </a:lvl4pPr>
            <a:lvl5pPr>
              <a:defRPr sz="2400"/>
            </a:lvl5pPr>
          </a:lstStyle>
          <a:p>
            <a:pPr lvl="0"/>
            <a:r>
              <a:rPr lang="zh-CN" altLang="en-US"/>
              <a:t>单击此处编辑母版文本样式</a:t>
            </a:r>
          </a:p>
          <a:p>
            <a:pPr lvl="1"/>
            <a:r>
              <a:rPr lang="zh-CN" altLang="en-US"/>
              <a:t>二级</a:t>
            </a:r>
          </a:p>
          <a:p>
            <a:pPr lvl="2"/>
            <a:r>
              <a:rPr lang="zh-CN" altLang="en-US"/>
              <a:t>三级</a:t>
            </a:r>
          </a:p>
        </p:txBody>
      </p:sp>
      <p:sp>
        <p:nvSpPr>
          <p:cNvPr id="7" name="Title 6"/>
          <p:cNvSpPr>
            <a:spLocks noGrp="1"/>
          </p:cNvSpPr>
          <p:nvPr>
            <p:ph type="title"/>
          </p:nvPr>
        </p:nvSpPr>
        <p:spPr/>
        <p:txBody>
          <a:bodyPr/>
          <a:lstStyle/>
          <a:p>
            <a:r>
              <a:rPr lang="zh-CN" altLang="en-US"/>
              <a:t>单击此处编辑母版标题样式</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304801" y="1600200"/>
            <a:ext cx="5588000" cy="4621678"/>
          </a:xfrm>
        </p:spPr>
        <p:txBody>
          <a:bodyPr lIns="274320" rIns="274320"/>
          <a:lstStyle>
            <a:lvl1pPr>
              <a:spcAft>
                <a:spcPts val="600"/>
              </a:spcAft>
              <a:defRPr sz="2400">
                <a:solidFill>
                  <a:schemeClr val="tx1"/>
                </a:solidFill>
              </a:defRPr>
            </a:lvl1pPr>
            <a:lvl2pPr>
              <a:spcAft>
                <a:spcPts val="600"/>
              </a:spcAft>
              <a:defRPr sz="18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p:txBody>
      </p:sp>
      <p:sp>
        <p:nvSpPr>
          <p:cNvPr id="4" name="Content Placeholder 3"/>
          <p:cNvSpPr>
            <a:spLocks noGrp="1"/>
          </p:cNvSpPr>
          <p:nvPr>
            <p:ph sz="half" idx="2"/>
          </p:nvPr>
        </p:nvSpPr>
        <p:spPr>
          <a:xfrm>
            <a:off x="6084714" y="1600200"/>
            <a:ext cx="5802487" cy="4621678"/>
          </a:xfrm>
        </p:spPr>
        <p:txBody>
          <a:bodyPr lIns="274320" rIns="274320"/>
          <a:lstStyle>
            <a:lvl1pPr>
              <a:spcAft>
                <a:spcPts val="600"/>
              </a:spcAft>
              <a:defRPr sz="2400">
                <a:solidFill>
                  <a:schemeClr val="tx1"/>
                </a:solidFill>
              </a:defRPr>
            </a:lvl1pPr>
            <a:lvl2pPr>
              <a:spcAft>
                <a:spcPts val="600"/>
              </a:spcAft>
              <a:defRPr sz="18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Picture Placeholder 3"/>
          <p:cNvSpPr>
            <a:spLocks noGrp="1"/>
          </p:cNvSpPr>
          <p:nvPr>
            <p:ph type="pic" sz="quarter" idx="10"/>
          </p:nvPr>
        </p:nvSpPr>
        <p:spPr>
          <a:xfrm>
            <a:off x="338666" y="1371600"/>
            <a:ext cx="5621868" cy="2253044"/>
          </a:xfrm>
        </p:spPr>
        <p:txBody>
          <a:bodyPr/>
          <a:lstStyle/>
          <a:p>
            <a:r>
              <a:rPr lang="zh-CN" altLang="en-US"/>
              <a:t>将图片拖动到占位符，或单击添加图标</a:t>
            </a:r>
            <a:endParaRPr lang="en-US" dirty="0"/>
          </a:p>
        </p:txBody>
      </p:sp>
      <p:sp>
        <p:nvSpPr>
          <p:cNvPr id="4" name="Picture Placeholder 3"/>
          <p:cNvSpPr>
            <a:spLocks noGrp="1"/>
          </p:cNvSpPr>
          <p:nvPr>
            <p:ph type="pic" sz="quarter" idx="11"/>
          </p:nvPr>
        </p:nvSpPr>
        <p:spPr>
          <a:xfrm>
            <a:off x="6208889" y="1371600"/>
            <a:ext cx="5610579" cy="2253044"/>
          </a:xfrm>
        </p:spPr>
        <p:txBody>
          <a:bodyPr/>
          <a:lstStyle/>
          <a:p>
            <a:r>
              <a:rPr lang="zh-CN" altLang="en-US"/>
              <a:t>将图片拖动到占位符，或单击添加图标</a:t>
            </a:r>
            <a:endParaRPr lang="en-US" dirty="0"/>
          </a:p>
        </p:txBody>
      </p:sp>
      <p:sp>
        <p:nvSpPr>
          <p:cNvPr id="5" name="Picture Placeholder 3"/>
          <p:cNvSpPr>
            <a:spLocks noGrp="1"/>
          </p:cNvSpPr>
          <p:nvPr>
            <p:ph type="pic" sz="quarter" idx="12"/>
          </p:nvPr>
        </p:nvSpPr>
        <p:spPr>
          <a:xfrm>
            <a:off x="338666" y="3784601"/>
            <a:ext cx="5621868" cy="2459799"/>
          </a:xfrm>
        </p:spPr>
        <p:txBody>
          <a:bodyPr/>
          <a:lstStyle/>
          <a:p>
            <a:r>
              <a:rPr lang="zh-CN" altLang="en-US"/>
              <a:t>将图片拖动到占位符，或单击添加图标</a:t>
            </a:r>
            <a:endParaRPr lang="en-US" dirty="0"/>
          </a:p>
        </p:txBody>
      </p:sp>
      <p:sp>
        <p:nvSpPr>
          <p:cNvPr id="6" name="Picture Placeholder 3"/>
          <p:cNvSpPr>
            <a:spLocks noGrp="1"/>
          </p:cNvSpPr>
          <p:nvPr>
            <p:ph type="pic" sz="quarter" idx="13"/>
          </p:nvPr>
        </p:nvSpPr>
        <p:spPr>
          <a:xfrm>
            <a:off x="6208889" y="3784600"/>
            <a:ext cx="5610579" cy="2459800"/>
          </a:xfrm>
        </p:spPr>
        <p:txBody>
          <a:bodyPr/>
          <a:lstStyle/>
          <a:p>
            <a:r>
              <a:rPr lang="zh-CN" altLang="en-US"/>
              <a:t>将图片拖动到占位符，或单击添加图标</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4" name="Picture Placeholder 3"/>
          <p:cNvSpPr>
            <a:spLocks noGrp="1"/>
          </p:cNvSpPr>
          <p:nvPr>
            <p:ph type="pic" sz="quarter" idx="10"/>
          </p:nvPr>
        </p:nvSpPr>
        <p:spPr>
          <a:xfrm>
            <a:off x="349956" y="1329267"/>
            <a:ext cx="3668888" cy="1400218"/>
          </a:xfrm>
        </p:spPr>
        <p:txBody>
          <a:bodyPr/>
          <a:lstStyle/>
          <a:p>
            <a:r>
              <a:rPr lang="zh-CN" altLang="en-US"/>
              <a:t>将图片拖动到占位符，或单击添加图标</a:t>
            </a:r>
            <a:endParaRPr lang="en-US" dirty="0"/>
          </a:p>
        </p:txBody>
      </p:sp>
      <p:sp>
        <p:nvSpPr>
          <p:cNvPr id="6" name="Picture Placeholder 3"/>
          <p:cNvSpPr>
            <a:spLocks noGrp="1"/>
          </p:cNvSpPr>
          <p:nvPr>
            <p:ph type="pic" sz="quarter" idx="12"/>
          </p:nvPr>
        </p:nvSpPr>
        <p:spPr>
          <a:xfrm>
            <a:off x="8123701" y="1329267"/>
            <a:ext cx="3740924" cy="1400218"/>
          </a:xfrm>
        </p:spPr>
        <p:txBody>
          <a:bodyPr/>
          <a:lstStyle/>
          <a:p>
            <a:r>
              <a:rPr lang="zh-CN" altLang="en-US"/>
              <a:t>将图片拖动到占位符，或单击添加图标</a:t>
            </a:r>
            <a:endParaRPr lang="en-US" dirty="0"/>
          </a:p>
        </p:txBody>
      </p:sp>
      <p:sp>
        <p:nvSpPr>
          <p:cNvPr id="7" name="Picture Placeholder 3"/>
          <p:cNvSpPr>
            <a:spLocks noGrp="1"/>
          </p:cNvSpPr>
          <p:nvPr>
            <p:ph type="pic" sz="quarter" idx="13"/>
          </p:nvPr>
        </p:nvSpPr>
        <p:spPr>
          <a:xfrm>
            <a:off x="4176890" y="1329267"/>
            <a:ext cx="3826933" cy="1400218"/>
          </a:xfrm>
        </p:spPr>
        <p:txBody>
          <a:bodyPr/>
          <a:lstStyle/>
          <a:p>
            <a:r>
              <a:rPr lang="zh-CN" altLang="en-US"/>
              <a:t>将图片拖动到占位符，或单击添加图标</a:t>
            </a:r>
            <a:endParaRPr lang="en-US" dirty="0"/>
          </a:p>
        </p:txBody>
      </p:sp>
      <p:sp>
        <p:nvSpPr>
          <p:cNvPr id="8" name="Picture Placeholder 3"/>
          <p:cNvSpPr>
            <a:spLocks noGrp="1"/>
          </p:cNvSpPr>
          <p:nvPr>
            <p:ph type="pic" sz="quarter" idx="14"/>
          </p:nvPr>
        </p:nvSpPr>
        <p:spPr>
          <a:xfrm>
            <a:off x="349956" y="2946400"/>
            <a:ext cx="3668888" cy="1514524"/>
          </a:xfrm>
        </p:spPr>
        <p:txBody>
          <a:bodyPr/>
          <a:lstStyle/>
          <a:p>
            <a:r>
              <a:rPr lang="zh-CN" altLang="en-US"/>
              <a:t>将图片拖动到占位符，或单击添加图标</a:t>
            </a:r>
            <a:endParaRPr lang="en-US" dirty="0"/>
          </a:p>
        </p:txBody>
      </p:sp>
      <p:sp>
        <p:nvSpPr>
          <p:cNvPr id="9" name="Picture Placeholder 3"/>
          <p:cNvSpPr>
            <a:spLocks noGrp="1"/>
          </p:cNvSpPr>
          <p:nvPr>
            <p:ph type="pic" sz="quarter" idx="15"/>
          </p:nvPr>
        </p:nvSpPr>
        <p:spPr>
          <a:xfrm>
            <a:off x="8123701" y="2946400"/>
            <a:ext cx="3740924" cy="1514524"/>
          </a:xfrm>
        </p:spPr>
        <p:txBody>
          <a:bodyPr/>
          <a:lstStyle/>
          <a:p>
            <a:r>
              <a:rPr lang="zh-CN" altLang="en-US"/>
              <a:t>将图片拖动到占位符，或单击添加图标</a:t>
            </a:r>
            <a:endParaRPr lang="en-US" dirty="0"/>
          </a:p>
        </p:txBody>
      </p:sp>
      <p:sp>
        <p:nvSpPr>
          <p:cNvPr id="10" name="Picture Placeholder 3"/>
          <p:cNvSpPr>
            <a:spLocks noGrp="1"/>
          </p:cNvSpPr>
          <p:nvPr>
            <p:ph type="pic" sz="quarter" idx="16"/>
          </p:nvPr>
        </p:nvSpPr>
        <p:spPr>
          <a:xfrm>
            <a:off x="4176890" y="2946400"/>
            <a:ext cx="3826933" cy="1514524"/>
          </a:xfrm>
        </p:spPr>
        <p:txBody>
          <a:bodyPr/>
          <a:lstStyle/>
          <a:p>
            <a:r>
              <a:rPr lang="zh-CN" altLang="en-US"/>
              <a:t>将图片拖动到占位符，或单击添加图标</a:t>
            </a:r>
            <a:endParaRPr lang="en-US" dirty="0"/>
          </a:p>
        </p:txBody>
      </p:sp>
      <p:sp>
        <p:nvSpPr>
          <p:cNvPr id="11" name="Picture Placeholder 3"/>
          <p:cNvSpPr>
            <a:spLocks noGrp="1"/>
          </p:cNvSpPr>
          <p:nvPr>
            <p:ph type="pic" sz="quarter" idx="17"/>
          </p:nvPr>
        </p:nvSpPr>
        <p:spPr>
          <a:xfrm>
            <a:off x="349956" y="4677839"/>
            <a:ext cx="3668888" cy="1507682"/>
          </a:xfrm>
        </p:spPr>
        <p:txBody>
          <a:bodyPr/>
          <a:lstStyle/>
          <a:p>
            <a:r>
              <a:rPr lang="zh-CN" altLang="en-US"/>
              <a:t>将图片拖动到占位符，或单击添加图标</a:t>
            </a:r>
            <a:endParaRPr lang="en-US" dirty="0"/>
          </a:p>
        </p:txBody>
      </p:sp>
      <p:sp>
        <p:nvSpPr>
          <p:cNvPr id="12" name="Picture Placeholder 3"/>
          <p:cNvSpPr>
            <a:spLocks noGrp="1"/>
          </p:cNvSpPr>
          <p:nvPr>
            <p:ph type="pic" sz="quarter" idx="18"/>
          </p:nvPr>
        </p:nvSpPr>
        <p:spPr>
          <a:xfrm>
            <a:off x="8123701" y="4677839"/>
            <a:ext cx="3740923" cy="1507682"/>
          </a:xfrm>
        </p:spPr>
        <p:txBody>
          <a:bodyPr/>
          <a:lstStyle/>
          <a:p>
            <a:r>
              <a:rPr lang="zh-CN" altLang="en-US"/>
              <a:t>将图片拖动到占位符，或单击添加图标</a:t>
            </a:r>
            <a:endParaRPr lang="en-US" dirty="0"/>
          </a:p>
        </p:txBody>
      </p:sp>
      <p:sp>
        <p:nvSpPr>
          <p:cNvPr id="13" name="Picture Placeholder 3"/>
          <p:cNvSpPr>
            <a:spLocks noGrp="1"/>
          </p:cNvSpPr>
          <p:nvPr>
            <p:ph type="pic" sz="quarter" idx="19"/>
          </p:nvPr>
        </p:nvSpPr>
        <p:spPr>
          <a:xfrm>
            <a:off x="4176890" y="4677839"/>
            <a:ext cx="3826933" cy="1507682"/>
          </a:xfrm>
        </p:spPr>
        <p:txBody>
          <a:bodyPr/>
          <a:lstStyle/>
          <a:p>
            <a:r>
              <a:rPr lang="zh-CN" altLang="en-US"/>
              <a:t>将图片拖动到占位符，或单击添加图标</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7110" y="1557867"/>
            <a:ext cx="6795913" cy="2235200"/>
          </a:xfrm>
        </p:spPr>
        <p:txBody>
          <a:bodyPr anchor="b" anchorCtr="0">
            <a:noAutofit/>
          </a:bodyPr>
          <a:lstStyle>
            <a:lvl1pPr algn="l">
              <a:lnSpc>
                <a:spcPts val="4800"/>
              </a:lnSpc>
              <a:defRPr b="1" cap="all" spc="200">
                <a:solidFill>
                  <a:schemeClr val="bg1"/>
                </a:solidFill>
              </a:defRPr>
            </a:lvl1pPr>
          </a:lstStyle>
          <a:p>
            <a:r>
              <a:rPr lang="en-US" dirty="0"/>
              <a:t>Click to edit Master title SLIDE</a:t>
            </a:r>
          </a:p>
        </p:txBody>
      </p:sp>
      <p:sp>
        <p:nvSpPr>
          <p:cNvPr id="3" name="Subtitle 2"/>
          <p:cNvSpPr>
            <a:spLocks noGrp="1"/>
          </p:cNvSpPr>
          <p:nvPr>
            <p:ph type="subTitle" idx="1"/>
          </p:nvPr>
        </p:nvSpPr>
        <p:spPr>
          <a:xfrm>
            <a:off x="4967109" y="4275667"/>
            <a:ext cx="6795913" cy="1202267"/>
          </a:xfrm>
        </p:spPr>
        <p:txBody>
          <a:bodyPr>
            <a:noAutofit/>
          </a:bodyPr>
          <a:lstStyle>
            <a:lvl1pPr marL="0" indent="0" algn="l">
              <a:lnSpc>
                <a:spcPts val="2800"/>
              </a:lnSpc>
              <a:buNone/>
              <a:defRPr sz="2400" cap="all" spc="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393" t="136" r="59835" b="37140"/>
          <a:stretch/>
        </p:blipFill>
        <p:spPr>
          <a:xfrm rot="5400000" flipH="1">
            <a:off x="487574" y="-487576"/>
            <a:ext cx="2252312" cy="3227462"/>
          </a:xfrm>
          <a:prstGeom prst="rect">
            <a:avLst/>
          </a:prstGeom>
        </p:spPr>
      </p:pic>
      <p:sp>
        <p:nvSpPr>
          <p:cNvPr id="4" name="Text Placeholder 7"/>
          <p:cNvSpPr>
            <a:spLocks noGrp="1"/>
          </p:cNvSpPr>
          <p:nvPr>
            <p:ph type="body" sz="quarter" idx="10"/>
          </p:nvPr>
        </p:nvSpPr>
        <p:spPr>
          <a:xfrm>
            <a:off x="2752826" y="2444817"/>
            <a:ext cx="6747309" cy="1617044"/>
          </a:xfrm>
        </p:spPr>
        <p:txBody>
          <a:bodyPr/>
          <a:lstStyle>
            <a:lvl1pPr marL="0" indent="0" algn="ctr">
              <a:buNone/>
              <a:defRPr/>
            </a:lvl1pPr>
          </a:lstStyle>
          <a:p>
            <a:pPr lvl="0"/>
            <a:r>
              <a:rPr lang="en-US"/>
              <a:t>Edit Master text styles</a:t>
            </a:r>
          </a:p>
        </p:txBody>
      </p:sp>
    </p:spTree>
    <p:extLst>
      <p:ext uri="{BB962C8B-B14F-4D97-AF65-F5344CB8AC3E}">
        <p14:creationId xmlns:p14="http://schemas.microsoft.com/office/powerpoint/2010/main" val="2111864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67110" y="1557867"/>
            <a:ext cx="6795913" cy="2235200"/>
          </a:xfrm>
        </p:spPr>
        <p:txBody>
          <a:bodyPr anchor="b" anchorCtr="0">
            <a:noAutofit/>
          </a:bodyPr>
          <a:lstStyle>
            <a:lvl1pPr algn="l">
              <a:lnSpc>
                <a:spcPts val="4800"/>
              </a:lnSpc>
              <a:defRPr b="1" cap="all" spc="200">
                <a:solidFill>
                  <a:schemeClr val="tx1">
                    <a:lumMod val="50000"/>
                    <a:lumOff val="50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4967109" y="4275667"/>
            <a:ext cx="6795913" cy="1202267"/>
          </a:xfrm>
        </p:spPr>
        <p:txBody>
          <a:bodyPr>
            <a:noAutofit/>
          </a:bodyPr>
          <a:lstStyle>
            <a:lvl1pPr marL="0" indent="0" algn="l">
              <a:lnSpc>
                <a:spcPts val="2800"/>
              </a:lnSpc>
              <a:buNone/>
              <a:defRPr sz="2400" cap="all" spc="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7110" y="1557867"/>
            <a:ext cx="6795913" cy="2235200"/>
          </a:xfrm>
        </p:spPr>
        <p:txBody>
          <a:bodyPr anchor="b" anchorCtr="0">
            <a:noAutofit/>
          </a:bodyPr>
          <a:lstStyle>
            <a:lvl1pPr algn="l">
              <a:lnSpc>
                <a:spcPts val="4800"/>
              </a:lnSpc>
              <a:defRPr b="1" cap="all" spc="200">
                <a:solidFill>
                  <a:schemeClr val="tx1">
                    <a:lumMod val="50000"/>
                    <a:lumOff val="50000"/>
                  </a:schemeClr>
                </a:solidFill>
              </a:defRPr>
            </a:lvl1pPr>
          </a:lstStyle>
          <a:p>
            <a:r>
              <a:rPr lang="en-US" dirty="0"/>
              <a:t>Click to edit Master title SLIDE</a:t>
            </a:r>
          </a:p>
        </p:txBody>
      </p:sp>
      <p:sp>
        <p:nvSpPr>
          <p:cNvPr id="3" name="Subtitle 2"/>
          <p:cNvSpPr>
            <a:spLocks noGrp="1"/>
          </p:cNvSpPr>
          <p:nvPr>
            <p:ph type="subTitle" idx="1"/>
          </p:nvPr>
        </p:nvSpPr>
        <p:spPr>
          <a:xfrm>
            <a:off x="4967109" y="4275667"/>
            <a:ext cx="6795913" cy="1202267"/>
          </a:xfrm>
        </p:spPr>
        <p:txBody>
          <a:bodyPr>
            <a:noAutofit/>
          </a:bodyPr>
          <a:lstStyle>
            <a:lvl1pPr marL="0" indent="0" algn="l">
              <a:lnSpc>
                <a:spcPts val="2800"/>
              </a:lnSpc>
              <a:buNone/>
              <a:defRPr sz="2400" cap="all" spc="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52826" y="2444817"/>
            <a:ext cx="6747309" cy="1617044"/>
          </a:xfrm>
        </p:spPr>
        <p:txBody>
          <a:bodyPr/>
          <a:lstStyle>
            <a:lvl1pPr marL="0" indent="0" algn="ctr">
              <a:buNone/>
              <a:defRPr/>
            </a:lvl1pPr>
          </a:lstStyle>
          <a:p>
            <a:pPr lvl="0"/>
            <a:r>
              <a:rPr lang="en-US" dirty="0"/>
              <a:t>Click to edit Master text styles</a:t>
            </a:r>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1393" t="136" r="59835" b="37140"/>
          <a:stretch/>
        </p:blipFill>
        <p:spPr>
          <a:xfrm rot="5400000" flipH="1">
            <a:off x="487574" y="-487576"/>
            <a:ext cx="2252312" cy="3227462"/>
          </a:xfrm>
          <a:prstGeom prst="rect">
            <a:avLst/>
          </a:prstGeom>
        </p:spPr>
      </p:pic>
    </p:spTree>
    <p:extLst>
      <p:ext uri="{BB962C8B-B14F-4D97-AF65-F5344CB8AC3E}">
        <p14:creationId xmlns:p14="http://schemas.microsoft.com/office/powerpoint/2010/main" val="205905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13933"/>
            <a:ext cx="11830756" cy="4749800"/>
          </a:xfrm>
        </p:spPr>
        <p:txBody>
          <a:bodyPr>
            <a:noAutofit/>
          </a:bodyPr>
          <a:lstStyle>
            <a:lvl1pPr marL="0" indent="0">
              <a:spcAft>
                <a:spcPts val="600"/>
              </a:spcAft>
              <a:buFontTx/>
              <a:buNone/>
              <a:defRPr sz="2400"/>
            </a:lvl1pPr>
            <a:lvl2pPr marL="466344" indent="-285750">
              <a:spcAft>
                <a:spcPts val="600"/>
              </a:spcAft>
              <a:buFont typeface="Lucida Grande"/>
              <a:buChar char="•"/>
              <a:defRPr sz="2100"/>
            </a:lvl2pPr>
            <a:lvl3pPr>
              <a:spcAft>
                <a:spcPts val="600"/>
              </a:spcAft>
              <a:defRPr sz="2100"/>
            </a:lvl3pPr>
            <a:lvl4pPr>
              <a:defRPr sz="2400"/>
            </a:lvl4pPr>
            <a:lvl5pPr>
              <a:defRPr sz="2400"/>
            </a:lvl5pPr>
          </a:lstStyle>
          <a:p>
            <a:pPr lvl="0"/>
            <a:r>
              <a:rPr lang="zh-CN" altLang="en-US"/>
              <a:t>单击此处编辑母版文本样式</a:t>
            </a:r>
          </a:p>
          <a:p>
            <a:pPr lvl="1"/>
            <a:r>
              <a:rPr lang="zh-CN" altLang="en-US"/>
              <a:t>二级</a:t>
            </a:r>
          </a:p>
          <a:p>
            <a:pPr lvl="2"/>
            <a:r>
              <a:rPr lang="zh-CN" altLang="en-US"/>
              <a:t>三级</a:t>
            </a:r>
          </a:p>
        </p:txBody>
      </p:sp>
      <p:sp>
        <p:nvSpPr>
          <p:cNvPr id="7" name="Title 6"/>
          <p:cNvSpPr>
            <a:spLocks noGrp="1"/>
          </p:cNvSpPr>
          <p:nvPr>
            <p:ph type="title"/>
          </p:nvPr>
        </p:nvSpPr>
        <p:spPr/>
        <p:txBody>
          <a:bodyPr/>
          <a:lstStyle/>
          <a:p>
            <a:r>
              <a:rPr lang="zh-CN" altLang="en-US"/>
              <a:t>单击此处编辑母版标题样式</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304801" y="1600200"/>
            <a:ext cx="5588000" cy="4621678"/>
          </a:xfrm>
        </p:spPr>
        <p:txBody>
          <a:bodyPr lIns="274320" rIns="274320"/>
          <a:lstStyle>
            <a:lvl1pPr>
              <a:spcAft>
                <a:spcPts val="600"/>
              </a:spcAft>
              <a:defRPr sz="2400">
                <a:solidFill>
                  <a:schemeClr val="bg1">
                    <a:lumMod val="85000"/>
                    <a:lumOff val="15000"/>
                  </a:schemeClr>
                </a:solidFill>
              </a:defRPr>
            </a:lvl1pPr>
            <a:lvl2pPr>
              <a:spcAft>
                <a:spcPts val="600"/>
              </a:spcAft>
              <a:defRPr sz="1800">
                <a:solidFill>
                  <a:schemeClr val="bg1">
                    <a:lumMod val="85000"/>
                    <a:lumOff val="1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p:txBody>
      </p:sp>
      <p:sp>
        <p:nvSpPr>
          <p:cNvPr id="4" name="Content Placeholder 3"/>
          <p:cNvSpPr>
            <a:spLocks noGrp="1"/>
          </p:cNvSpPr>
          <p:nvPr>
            <p:ph sz="half" idx="2"/>
          </p:nvPr>
        </p:nvSpPr>
        <p:spPr>
          <a:xfrm>
            <a:off x="6084714" y="1600200"/>
            <a:ext cx="5802487" cy="4621678"/>
          </a:xfrm>
        </p:spPr>
        <p:txBody>
          <a:bodyPr lIns="274320" rIns="274320"/>
          <a:lstStyle>
            <a:lvl1pPr>
              <a:spcAft>
                <a:spcPts val="600"/>
              </a:spcAft>
              <a:defRPr sz="2400">
                <a:solidFill>
                  <a:schemeClr val="bg1">
                    <a:lumMod val="85000"/>
                    <a:lumOff val="15000"/>
                  </a:schemeClr>
                </a:solidFill>
              </a:defRPr>
            </a:lvl1pPr>
            <a:lvl2pPr>
              <a:spcAft>
                <a:spcPts val="600"/>
              </a:spcAft>
              <a:defRPr sz="1800">
                <a:solidFill>
                  <a:schemeClr val="bg1">
                    <a:lumMod val="85000"/>
                    <a:lumOff val="1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Picture Placeholder 3"/>
          <p:cNvSpPr>
            <a:spLocks noGrp="1"/>
          </p:cNvSpPr>
          <p:nvPr>
            <p:ph type="pic" sz="quarter" idx="10"/>
          </p:nvPr>
        </p:nvSpPr>
        <p:spPr>
          <a:xfrm>
            <a:off x="338666" y="1371600"/>
            <a:ext cx="5621868" cy="2253044"/>
          </a:xfrm>
        </p:spPr>
        <p:txBody>
          <a:bodyPr/>
          <a:lstStyle/>
          <a:p>
            <a:r>
              <a:rPr lang="zh-CN" altLang="en-US"/>
              <a:t>将图片拖动到占位符，或单击添加图标</a:t>
            </a:r>
            <a:endParaRPr lang="en-US" dirty="0"/>
          </a:p>
        </p:txBody>
      </p:sp>
      <p:sp>
        <p:nvSpPr>
          <p:cNvPr id="4" name="Picture Placeholder 3"/>
          <p:cNvSpPr>
            <a:spLocks noGrp="1"/>
          </p:cNvSpPr>
          <p:nvPr>
            <p:ph type="pic" sz="quarter" idx="11"/>
          </p:nvPr>
        </p:nvSpPr>
        <p:spPr>
          <a:xfrm>
            <a:off x="6208889" y="1371600"/>
            <a:ext cx="5610579" cy="2253044"/>
          </a:xfrm>
        </p:spPr>
        <p:txBody>
          <a:bodyPr/>
          <a:lstStyle/>
          <a:p>
            <a:r>
              <a:rPr lang="zh-CN" altLang="en-US"/>
              <a:t>将图片拖动到占位符，或单击添加图标</a:t>
            </a:r>
            <a:endParaRPr lang="en-US" dirty="0"/>
          </a:p>
        </p:txBody>
      </p:sp>
      <p:sp>
        <p:nvSpPr>
          <p:cNvPr id="5" name="Picture Placeholder 3"/>
          <p:cNvSpPr>
            <a:spLocks noGrp="1"/>
          </p:cNvSpPr>
          <p:nvPr>
            <p:ph type="pic" sz="quarter" idx="12"/>
          </p:nvPr>
        </p:nvSpPr>
        <p:spPr>
          <a:xfrm>
            <a:off x="338666" y="3784601"/>
            <a:ext cx="5621868" cy="2459799"/>
          </a:xfrm>
        </p:spPr>
        <p:txBody>
          <a:bodyPr/>
          <a:lstStyle/>
          <a:p>
            <a:r>
              <a:rPr lang="zh-CN" altLang="en-US"/>
              <a:t>将图片拖动到占位符，或单击添加图标</a:t>
            </a:r>
            <a:endParaRPr lang="en-US" dirty="0"/>
          </a:p>
        </p:txBody>
      </p:sp>
      <p:sp>
        <p:nvSpPr>
          <p:cNvPr id="6" name="Picture Placeholder 3"/>
          <p:cNvSpPr>
            <a:spLocks noGrp="1"/>
          </p:cNvSpPr>
          <p:nvPr>
            <p:ph type="pic" sz="quarter" idx="13"/>
          </p:nvPr>
        </p:nvSpPr>
        <p:spPr>
          <a:xfrm>
            <a:off x="6208889" y="3784600"/>
            <a:ext cx="5610579" cy="2459800"/>
          </a:xfrm>
        </p:spPr>
        <p:txBody>
          <a:bodyPr/>
          <a:lstStyle/>
          <a:p>
            <a:r>
              <a:rPr lang="zh-CN" altLang="en-US"/>
              <a:t>将图片拖动到占位符，或单击添加图标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128000" cy="114300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Tree>
    <p:extLst>
      <p:ext uri="{BB962C8B-B14F-4D97-AF65-F5344CB8AC3E}">
        <p14:creationId xmlns:p14="http://schemas.microsoft.com/office/powerpoint/2010/main" val="1107157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Lst>
  <p:txStyles>
    <p:titleStyle>
      <a:lvl1pPr algn="l" defTabSz="4572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128000" cy="114300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Tree>
    <p:extLst>
      <p:ext uri="{BB962C8B-B14F-4D97-AF65-F5344CB8AC3E}">
        <p14:creationId xmlns:p14="http://schemas.microsoft.com/office/powerpoint/2010/main" val="4957854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6" r:id="rId3"/>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7687733" cy="991352"/>
          </a:xfrm>
          <a:prstGeom prst="rect">
            <a:avLst/>
          </a:prstGeom>
          <a:solidFill>
            <a:schemeClr val="bg1"/>
          </a:solidFill>
        </p:spPr>
        <p:txBody>
          <a:bodyPr vert="horz" lIns="274320" tIns="45720" rIns="91440" bIns="45720" rtlCol="0" anchor="ctr" anchorCtr="0">
            <a:no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 y="1363133"/>
            <a:ext cx="11899345" cy="4834466"/>
          </a:xfrm>
          <a:prstGeom prst="rect">
            <a:avLst/>
          </a:prstGeom>
        </p:spPr>
        <p:txBody>
          <a:bodyPr vert="horz" lIns="274320" tIns="45720" rIns="27432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933972"/>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l" defTabSz="457200" rtl="0" eaLnBrk="1" latinLnBrk="0" hangingPunct="1">
        <a:spcBef>
          <a:spcPct val="0"/>
        </a:spcBef>
        <a:buNone/>
        <a:defRPr sz="2400" kern="1200" cap="all" spc="200">
          <a:solidFill>
            <a:srgbClr val="EEB211"/>
          </a:solidFill>
          <a:latin typeface="Calibri"/>
          <a:ea typeface="+mj-ea"/>
          <a:cs typeface="+mj-cs"/>
        </a:defRPr>
      </a:lvl1pPr>
    </p:titleStyle>
    <p:bodyStyle>
      <a:lvl1pPr marL="0" indent="0" algn="l" defTabSz="457200" rtl="0" eaLnBrk="1" latinLnBrk="0" hangingPunct="1">
        <a:spcBef>
          <a:spcPct val="20000"/>
        </a:spcBef>
        <a:buFont typeface="Arial"/>
        <a:buNone/>
        <a:defRPr sz="3200" kern="1200">
          <a:solidFill>
            <a:srgbClr val="262626"/>
          </a:solidFill>
          <a:latin typeface="+mn-lt"/>
          <a:ea typeface="+mn-ea"/>
          <a:cs typeface="+mn-cs"/>
        </a:defRPr>
      </a:lvl1pPr>
      <a:lvl2pPr marL="466344" indent="-285750" algn="l" defTabSz="457200" rtl="0" eaLnBrk="1" latinLnBrk="0" hangingPunct="1">
        <a:spcBef>
          <a:spcPct val="20000"/>
        </a:spcBef>
        <a:buFont typeface="Arial"/>
        <a:buChar char="•"/>
        <a:defRPr sz="2800" kern="1200">
          <a:solidFill>
            <a:srgbClr val="26262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62626"/>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7687733" cy="991352"/>
          </a:xfrm>
          <a:prstGeom prst="rect">
            <a:avLst/>
          </a:prstGeom>
          <a:solidFill>
            <a:schemeClr val="bg1"/>
          </a:solidFill>
        </p:spPr>
        <p:txBody>
          <a:bodyPr vert="horz" lIns="274320" tIns="45720" rIns="91440" bIns="45720" rtlCol="0" anchor="ctr" anchorCtr="0">
            <a:no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 y="1363133"/>
            <a:ext cx="11899345" cy="4834466"/>
          </a:xfrm>
          <a:prstGeom prst="rect">
            <a:avLst/>
          </a:prstGeom>
        </p:spPr>
        <p:txBody>
          <a:bodyPr vert="horz" lIns="274320" tIns="45720" rIns="27432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762012"/>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xStyles>
    <p:titleStyle>
      <a:lvl1pPr algn="l" defTabSz="457200" rtl="0" eaLnBrk="1" latinLnBrk="0" hangingPunct="1">
        <a:spcBef>
          <a:spcPct val="0"/>
        </a:spcBef>
        <a:buNone/>
        <a:defRPr sz="2400" kern="1200" cap="all" spc="200">
          <a:solidFill>
            <a:srgbClr val="EEB211"/>
          </a:solidFill>
          <a:latin typeface="Calibri"/>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66344"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www.policylink.org/about-us"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bscs.org/humane-genetics"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s://www.stalled.online/" TargetMode="External"/><Relationship Id="rId4" Type="http://schemas.openxmlformats.org/officeDocument/2006/relationships/hyperlink" Target="https://www.metropolismag.com/interiors/mix-design-inclusivit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constellations.gatech.edu/"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serve-learn-sustain.gatech.edu/teaching-toolkit"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oxfam.org/en/video/2012/introducing-doughnut-safe-and-just-space-humanity"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s://www.oxfam.org/en/video/2012/introducing-doughnut-safe-and-just-space-humanity"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oxfam.org/sites/www.oxfam.org/files/file_attachments/dp-a-safe-and-just-space-for-humanity-130212-en_5.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kingcounty.gov/~/media/elected/executive/equity-social-justice/2016/The_Equity_Impact_Review_checklist_Mar2016.ashx?la=en"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putnam-consulting.com/philanthropy-411-blog/equity-is/"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hyperlink" Target="about:blank" TargetMode="External"/><Relationship Id="rId10" Type="http://schemas.openxmlformats.org/officeDocument/2006/relationships/hyperlink" Target="http://culturalorganizing.org/the-problem-with-that-equity-vs-equality-graphic/" TargetMode="External"/><Relationship Id="rId4" Type="http://schemas.openxmlformats.org/officeDocument/2006/relationships/hyperlink" Target="http://interactioninstitute.org/" TargetMode="External"/><Relationship Id="rId9" Type="http://schemas.openxmlformats.org/officeDocument/2006/relationships/hyperlink" Target="https://www.tides.org/accelerating-social-change/what-is-health-equity-and-why-does-it-mat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标题 2"/>
          <p:cNvSpPr>
            <a:spLocks noGrp="1"/>
          </p:cNvSpPr>
          <p:nvPr>
            <p:ph type="subTitle" idx="1"/>
          </p:nvPr>
        </p:nvSpPr>
        <p:spPr>
          <a:xfrm>
            <a:off x="4967109" y="4275667"/>
            <a:ext cx="6795913" cy="1202267"/>
          </a:xfrm>
        </p:spPr>
        <p:txBody>
          <a:bodyPr/>
          <a:lstStyle/>
          <a:p>
            <a:r>
              <a:rPr lang="en-US" b="1" dirty="0"/>
              <a:t>INTRODUCTION TO</a:t>
            </a:r>
            <a:br>
              <a:rPr lang="en-US" b="1" dirty="0"/>
            </a:br>
            <a:r>
              <a:rPr lang="en-US" b="1" dirty="0"/>
              <a:t>SOCIETY, EQUITY &amp; SUSTAINABILITY</a:t>
            </a:r>
            <a:endParaRPr lang="en-US" b="1" cap="none" dirty="0">
              <a:latin typeface="Calibri Light" charset="0"/>
              <a:ea typeface="Calibri Light" charset="0"/>
              <a:cs typeface="Calibri Light" charset="0"/>
            </a:endParaRPr>
          </a:p>
          <a:p>
            <a:endParaRPr kumimoji="1" lang="zh-CN" altLang="en-US" b="1"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016809" y="3185492"/>
            <a:ext cx="6661779" cy="513728"/>
          </a:xfrm>
          <a:prstGeom prst="rect">
            <a:avLst/>
          </a:prstGeom>
        </p:spPr>
      </p:pic>
    </p:spTree>
    <p:extLst>
      <p:ext uri="{BB962C8B-B14F-4D97-AF65-F5344CB8AC3E}">
        <p14:creationId xmlns:p14="http://schemas.microsoft.com/office/powerpoint/2010/main" val="865112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38639" y="0"/>
            <a:ext cx="7814416" cy="991352"/>
          </a:xfrm>
        </p:spPr>
        <p:txBody>
          <a:bodyPr/>
          <a:lstStyle/>
          <a:p>
            <a:r>
              <a:rPr kumimoji="1" lang="en-US" altLang="zh-CN" sz="2200" dirty="0"/>
              <a:t>What does Equity Mean for an engineer? </a:t>
            </a:r>
            <a:endParaRPr kumimoji="1" lang="zh-CN" altLang="en-US" sz="2200" dirty="0"/>
          </a:p>
        </p:txBody>
      </p:sp>
      <p:pic>
        <p:nvPicPr>
          <p:cNvPr id="4" name="officeArt object" descr="SLS-Teaching-Toolkit-Logo_Stacked (2).jpg"/>
          <p:cNvPicPr>
            <a:picLocks noGrp="1"/>
          </p:cNvPicPr>
          <p:nvPr>
            <p:ph idx="1"/>
          </p:nvPr>
        </p:nvPicPr>
        <p:blipFill>
          <a:blip r:embed="rId2"/>
          <a:stretch>
            <a:fillRect/>
          </a:stretch>
        </p:blipFill>
        <p:spPr>
          <a:xfrm>
            <a:off x="0" y="0"/>
            <a:ext cx="1038639" cy="991352"/>
          </a:xfrm>
          <a:prstGeom prst="rect">
            <a:avLst/>
          </a:prstGeom>
          <a:ln w="12700" cap="flat">
            <a:noFill/>
            <a:miter lim="400000"/>
          </a:ln>
          <a:effectLst/>
        </p:spPr>
      </p:pic>
      <p:sp>
        <p:nvSpPr>
          <p:cNvPr id="5" name="Rectangle 4"/>
          <p:cNvSpPr/>
          <p:nvPr/>
        </p:nvSpPr>
        <p:spPr>
          <a:xfrm>
            <a:off x="903513" y="1489663"/>
            <a:ext cx="10133941" cy="4462760"/>
          </a:xfrm>
          <a:prstGeom prst="rect">
            <a:avLst/>
          </a:prstGeom>
        </p:spPr>
        <p:txBody>
          <a:bodyPr wrap="square">
            <a:spAutoFit/>
          </a:bodyPr>
          <a:lstStyle/>
          <a:p>
            <a:pPr>
              <a:spcAft>
                <a:spcPts val="600"/>
              </a:spcAft>
            </a:pPr>
            <a:r>
              <a:rPr lang="en-US" sz="2200" dirty="0">
                <a:solidFill>
                  <a:schemeClr val="bg1"/>
                </a:solidFill>
              </a:rPr>
              <a:t>Imagine that you are a civil engineer responsible for helping to build large infrastructure projects. What does equity have to do with your job? Consider what </a:t>
            </a:r>
            <a:r>
              <a:rPr lang="en-US" sz="2200" u="sng" dirty="0">
                <a:hlinkClick r:id="rId3"/>
              </a:rPr>
              <a:t>PolicyLink</a:t>
            </a:r>
            <a:r>
              <a:rPr lang="en-US" sz="2200" dirty="0">
                <a:solidFill>
                  <a:schemeClr val="bg1"/>
                </a:solidFill>
              </a:rPr>
              <a:t> has to say:</a:t>
            </a:r>
          </a:p>
          <a:p>
            <a:pPr lvl="2"/>
            <a:r>
              <a:rPr lang="en-US" sz="2100" i="1" dirty="0">
                <a:solidFill>
                  <a:schemeClr val="bg1"/>
                </a:solidFill>
              </a:rPr>
              <a:t>“Smart, targeted, and equitable public infrastructure investments can generate enormous community benefits—jobs, business opportunities, access to public transportation, and quality affordable housing. When we invest in infrastructure, we must always ask these questions: Who pays? Who benefits? Who bears the environmental impacts? And, who decides? To ensure all people benefit from these public investments, everyone—including and especially residents of low-income communities and communities of color—must have a seat at the negotiating table.”</a:t>
            </a:r>
          </a:p>
          <a:p>
            <a:pPr lvl="2"/>
            <a:endParaRPr lang="en-US" sz="2200" dirty="0">
              <a:solidFill>
                <a:schemeClr val="bg1"/>
              </a:solidFill>
            </a:endParaRPr>
          </a:p>
          <a:p>
            <a:pPr marL="0" lvl="2"/>
            <a:r>
              <a:rPr lang="en-US" sz="2200" dirty="0">
                <a:solidFill>
                  <a:schemeClr val="bg1"/>
                </a:solidFill>
              </a:rPr>
              <a:t>What do you think? What does it mean to give everyone a seat at the table in engineering projects? </a:t>
            </a:r>
          </a:p>
        </p:txBody>
      </p:sp>
    </p:spTree>
    <p:extLst>
      <p:ext uri="{BB962C8B-B14F-4D97-AF65-F5344CB8AC3E}">
        <p14:creationId xmlns:p14="http://schemas.microsoft.com/office/powerpoint/2010/main" val="559001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38638" y="-18222"/>
            <a:ext cx="7804025" cy="991352"/>
          </a:xfrm>
        </p:spPr>
        <p:txBody>
          <a:bodyPr/>
          <a:lstStyle/>
          <a:p>
            <a:r>
              <a:rPr kumimoji="1" lang="en-US" altLang="zh-CN" sz="2200" dirty="0"/>
              <a:t>What does Equity Mean for an economist? </a:t>
            </a:r>
            <a:endParaRPr kumimoji="1" lang="zh-CN" altLang="en-US" sz="2200" dirty="0"/>
          </a:p>
        </p:txBody>
      </p:sp>
      <p:pic>
        <p:nvPicPr>
          <p:cNvPr id="4" name="officeArt object" descr="SLS-Teaching-Toolkit-Logo_Stacked (2).jpg"/>
          <p:cNvPicPr>
            <a:picLocks noGrp="1"/>
          </p:cNvPicPr>
          <p:nvPr>
            <p:ph idx="1"/>
          </p:nvPr>
        </p:nvPicPr>
        <p:blipFill>
          <a:blip r:embed="rId3"/>
          <a:stretch>
            <a:fillRect/>
          </a:stretch>
        </p:blipFill>
        <p:spPr>
          <a:xfrm>
            <a:off x="0" y="0"/>
            <a:ext cx="1038639" cy="991352"/>
          </a:xfrm>
          <a:prstGeom prst="rect">
            <a:avLst/>
          </a:prstGeom>
          <a:ln w="12700" cap="flat">
            <a:noFill/>
            <a:miter lim="400000"/>
          </a:ln>
          <a:effectLst/>
        </p:spPr>
      </p:pic>
      <p:sp>
        <p:nvSpPr>
          <p:cNvPr id="5" name="Rectangle 4"/>
          <p:cNvSpPr/>
          <p:nvPr/>
        </p:nvSpPr>
        <p:spPr>
          <a:xfrm>
            <a:off x="1038638" y="1561217"/>
            <a:ext cx="9281019" cy="4108817"/>
          </a:xfrm>
          <a:prstGeom prst="rect">
            <a:avLst/>
          </a:prstGeom>
        </p:spPr>
        <p:txBody>
          <a:bodyPr wrap="square">
            <a:spAutoFit/>
          </a:bodyPr>
          <a:lstStyle/>
          <a:p>
            <a:pPr>
              <a:spcAft>
                <a:spcPts val="1200"/>
              </a:spcAft>
            </a:pPr>
            <a:r>
              <a:rPr lang="en-US" sz="2100" dirty="0">
                <a:solidFill>
                  <a:schemeClr val="bg1"/>
                </a:solidFill>
              </a:rPr>
              <a:t>In “What is Equity?” economist Stephan Klasen argues that equity = justice and fairness. In order to measure equity, he believes economists need to </a:t>
            </a:r>
            <a:r>
              <a:rPr lang="en-US" sz="2100" i="1" dirty="0">
                <a:solidFill>
                  <a:schemeClr val="bg1"/>
                </a:solidFill>
              </a:rPr>
              <a:t>“start with a clear definition of equity as fairness, [and] why fairness is something intrinsically valuable” </a:t>
            </a:r>
            <a:r>
              <a:rPr lang="en-US" sz="2100" dirty="0">
                <a:solidFill>
                  <a:schemeClr val="bg1"/>
                </a:solidFill>
              </a:rPr>
              <a:t>(75). </a:t>
            </a:r>
          </a:p>
          <a:p>
            <a:pPr>
              <a:spcAft>
                <a:spcPts val="1200"/>
              </a:spcAft>
            </a:pPr>
            <a:r>
              <a:rPr lang="en-US" sz="2100" dirty="0">
                <a:solidFill>
                  <a:schemeClr val="bg1"/>
                </a:solidFill>
              </a:rPr>
              <a:t>Starting from this foundation, Klasen believes economists can effectively approach a number of economic policies that would address equity, including:</a:t>
            </a:r>
            <a:endParaRPr lang="en-US" sz="2100" i="1" dirty="0">
              <a:solidFill>
                <a:schemeClr val="bg1"/>
              </a:solidFill>
            </a:endParaRPr>
          </a:p>
          <a:p>
            <a:pPr marL="571500">
              <a:spcAft>
                <a:spcPts val="1200"/>
              </a:spcAft>
            </a:pPr>
            <a:r>
              <a:rPr lang="en-US" sz="2100" i="1" dirty="0">
                <a:solidFill>
                  <a:schemeClr val="bg1"/>
                </a:solidFill>
              </a:rPr>
              <a:t>“limitations of asset redistributions, of pro-poor investments in assets, of redistribution via the tax and transfer systems, and of using trade and exchange rate policies for greater equity” </a:t>
            </a:r>
            <a:r>
              <a:rPr lang="en-US" sz="2100" dirty="0">
                <a:solidFill>
                  <a:schemeClr val="bg1"/>
                </a:solidFill>
              </a:rPr>
              <a:t>(76). </a:t>
            </a:r>
          </a:p>
          <a:p>
            <a:pPr marL="0" lvl="2">
              <a:spcAft>
                <a:spcPts val="1200"/>
              </a:spcAft>
            </a:pPr>
            <a:r>
              <a:rPr lang="en-US" sz="2100" dirty="0">
                <a:solidFill>
                  <a:schemeClr val="bg1"/>
                </a:solidFill>
              </a:rPr>
              <a:t>How do you think economists should approach the topic of equity? What do you think about the policies Klasen describes? </a:t>
            </a:r>
          </a:p>
        </p:txBody>
      </p:sp>
    </p:spTree>
    <p:extLst>
      <p:ext uri="{BB962C8B-B14F-4D97-AF65-F5344CB8AC3E}">
        <p14:creationId xmlns:p14="http://schemas.microsoft.com/office/powerpoint/2010/main" val="850903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38639" y="0"/>
            <a:ext cx="7772852" cy="991352"/>
          </a:xfrm>
        </p:spPr>
        <p:txBody>
          <a:bodyPr/>
          <a:lstStyle/>
          <a:p>
            <a:r>
              <a:rPr kumimoji="1" lang="en-US" altLang="zh-CN" sz="2200" dirty="0"/>
              <a:t>What does Equity Mean for a Scientist? </a:t>
            </a:r>
            <a:endParaRPr kumimoji="1" lang="zh-CN" altLang="en-US" sz="2200" dirty="0"/>
          </a:p>
        </p:txBody>
      </p:sp>
      <p:pic>
        <p:nvPicPr>
          <p:cNvPr id="4" name="officeArt object" descr="SLS-Teaching-Toolkit-Logo_Stacked (2).jpg"/>
          <p:cNvPicPr>
            <a:picLocks noGrp="1"/>
          </p:cNvPicPr>
          <p:nvPr>
            <p:ph idx="1"/>
          </p:nvPr>
        </p:nvPicPr>
        <p:blipFill>
          <a:blip r:embed="rId2"/>
          <a:stretch>
            <a:fillRect/>
          </a:stretch>
        </p:blipFill>
        <p:spPr>
          <a:xfrm>
            <a:off x="0" y="0"/>
            <a:ext cx="1038639" cy="991352"/>
          </a:xfrm>
          <a:prstGeom prst="rect">
            <a:avLst/>
          </a:prstGeom>
          <a:ln w="12700" cap="flat">
            <a:noFill/>
            <a:miter lim="400000"/>
          </a:ln>
          <a:effectLst/>
        </p:spPr>
      </p:pic>
      <p:sp>
        <p:nvSpPr>
          <p:cNvPr id="5" name="Rectangle 4"/>
          <p:cNvSpPr/>
          <p:nvPr/>
        </p:nvSpPr>
        <p:spPr>
          <a:xfrm>
            <a:off x="953577" y="1203550"/>
            <a:ext cx="9498733" cy="5032147"/>
          </a:xfrm>
          <a:prstGeom prst="rect">
            <a:avLst/>
          </a:prstGeom>
        </p:spPr>
        <p:txBody>
          <a:bodyPr wrap="square">
            <a:spAutoFit/>
          </a:bodyPr>
          <a:lstStyle/>
          <a:p>
            <a:pPr>
              <a:spcAft>
                <a:spcPts val="1200"/>
              </a:spcAft>
            </a:pPr>
            <a:r>
              <a:rPr lang="en-US" sz="2200" dirty="0">
                <a:solidFill>
                  <a:schemeClr val="bg1"/>
                </a:solidFill>
              </a:rPr>
              <a:t>In </a:t>
            </a:r>
            <a:r>
              <a:rPr lang="en-US" sz="2200" dirty="0">
                <a:solidFill>
                  <a:schemeClr val="bg1"/>
                </a:solidFill>
                <a:hlinkClick r:id="rId3"/>
              </a:rPr>
              <a:t>Towards a More Humane Genetics Education</a:t>
            </a:r>
            <a:r>
              <a:rPr lang="en-US" sz="2200" dirty="0">
                <a:solidFill>
                  <a:schemeClr val="bg1"/>
                </a:solidFill>
              </a:rPr>
              <a:t>, the researchers at BSCS Science Learning notes: </a:t>
            </a:r>
          </a:p>
          <a:p>
            <a:pPr marL="1371600" lvl="2" indent="-457200">
              <a:spcAft>
                <a:spcPts val="1200"/>
              </a:spcAft>
              <a:buFont typeface="+mj-lt"/>
              <a:buAutoNum type="arabicPeriod"/>
            </a:pPr>
            <a:r>
              <a:rPr lang="en-US" sz="2100" i="1" dirty="0">
                <a:solidFill>
                  <a:schemeClr val="bg1"/>
                </a:solidFill>
              </a:rPr>
              <a:t>When biology education causes youth to perceive too much genetic variation between racial groups, it can increase prejudice.</a:t>
            </a:r>
          </a:p>
          <a:p>
            <a:pPr marL="1371600" lvl="2" indent="-457200">
              <a:spcAft>
                <a:spcPts val="1200"/>
              </a:spcAft>
              <a:buFont typeface="+mj-lt"/>
              <a:buAutoNum type="arabicPeriod"/>
            </a:pPr>
            <a:r>
              <a:rPr lang="en-US" sz="2100" i="1" dirty="0">
                <a:solidFill>
                  <a:schemeClr val="bg1"/>
                </a:solidFill>
              </a:rPr>
              <a:t>Conversely, the way we teach biology can reduce racial prejudice by helping students understand that there is more genetic variation within racial groups than there is between them.</a:t>
            </a:r>
          </a:p>
          <a:p>
            <a:pPr lvl="2">
              <a:spcAft>
                <a:spcPts val="1800"/>
              </a:spcAft>
            </a:pPr>
            <a:r>
              <a:rPr lang="en-US" sz="2100" i="1" dirty="0">
                <a:solidFill>
                  <a:schemeClr val="bg1"/>
                </a:solidFill>
              </a:rPr>
              <a:t>In sum, the humane genetics research project is beginning to suggest that genetics education can create humane or inhumane outcomes depending on how it addresses human difference. If this hypothesis is correct, then science education might be able to attenuate the spread of racism by offering youth a more humane version of genetics education.</a:t>
            </a:r>
          </a:p>
          <a:p>
            <a:pPr marL="0" lvl="2">
              <a:spcAft>
                <a:spcPts val="1200"/>
              </a:spcAft>
            </a:pPr>
            <a:r>
              <a:rPr lang="en-US" sz="2200" dirty="0">
                <a:solidFill>
                  <a:schemeClr val="bg1"/>
                </a:solidFill>
              </a:rPr>
              <a:t>What are the implications of this for you as a student? After you graduate? </a:t>
            </a:r>
          </a:p>
        </p:txBody>
      </p:sp>
    </p:spTree>
    <p:extLst>
      <p:ext uri="{BB962C8B-B14F-4D97-AF65-F5344CB8AC3E}">
        <p14:creationId xmlns:p14="http://schemas.microsoft.com/office/powerpoint/2010/main" val="3454922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120371" y="0"/>
            <a:ext cx="7732684" cy="1101436"/>
          </a:xfrm>
        </p:spPr>
        <p:txBody>
          <a:bodyPr/>
          <a:lstStyle/>
          <a:p>
            <a:r>
              <a:rPr kumimoji="1" lang="en-US" altLang="zh-CN" sz="2200" dirty="0"/>
              <a:t>What does Equity Mean for AN Industrial Designer? </a:t>
            </a:r>
            <a:endParaRPr kumimoji="1" lang="zh-CN" altLang="en-US" sz="2200" dirty="0"/>
          </a:p>
        </p:txBody>
      </p:sp>
      <p:pic>
        <p:nvPicPr>
          <p:cNvPr id="4" name="officeArt object" descr="SLS-Teaching-Toolkit-Logo_Stacked (2).jpg"/>
          <p:cNvPicPr>
            <a:picLocks noGrp="1"/>
          </p:cNvPicPr>
          <p:nvPr>
            <p:ph sz="half" idx="1"/>
          </p:nvPr>
        </p:nvPicPr>
        <p:blipFill>
          <a:blip r:embed="rId3"/>
          <a:stretch>
            <a:fillRect/>
          </a:stretch>
        </p:blipFill>
        <p:spPr>
          <a:xfrm>
            <a:off x="23091" y="0"/>
            <a:ext cx="1097280" cy="1101436"/>
          </a:xfrm>
          <a:prstGeom prst="rect">
            <a:avLst/>
          </a:prstGeom>
          <a:ln w="12700" cap="flat">
            <a:noFill/>
            <a:miter lim="400000"/>
          </a:ln>
          <a:effectLst/>
        </p:spPr>
      </p:pic>
      <p:sp>
        <p:nvSpPr>
          <p:cNvPr id="2" name="Content Placeholder 1">
            <a:extLst>
              <a:ext uri="{FF2B5EF4-FFF2-40B4-BE49-F238E27FC236}">
                <a16:creationId xmlns:a16="http://schemas.microsoft.com/office/drawing/2014/main" id="{16EB1446-DB2B-43C5-A4CE-E8A86E5D5AC6}"/>
              </a:ext>
            </a:extLst>
          </p:cNvPr>
          <p:cNvSpPr>
            <a:spLocks noGrp="1"/>
          </p:cNvSpPr>
          <p:nvPr>
            <p:ph sz="half" idx="2"/>
          </p:nvPr>
        </p:nvSpPr>
        <p:spPr>
          <a:xfrm>
            <a:off x="925287" y="1433945"/>
            <a:ext cx="10189027" cy="4621678"/>
          </a:xfrm>
        </p:spPr>
        <p:txBody>
          <a:bodyPr/>
          <a:lstStyle/>
          <a:p>
            <a:r>
              <a:rPr lang="en-US" sz="2100" dirty="0"/>
              <a:t>MIXdesign, a new design consulting firm from architect Joel Sanders, believes that industrial design can and should think equitably. Sanders observes: </a:t>
            </a:r>
          </a:p>
          <a:p>
            <a:pPr marL="457200"/>
            <a:r>
              <a:rPr lang="en-US" sz="2100" i="1" dirty="0"/>
              <a:t>“The default user of architecture, which is transmitted in building codes, architectural guidelines, and even in architectural education, is basically a youthful, healthy, able-bodied, cisgender, white citizen.” </a:t>
            </a:r>
          </a:p>
          <a:p>
            <a:pPr marL="4114800">
              <a:spcBef>
                <a:spcPts val="0"/>
              </a:spcBef>
              <a:spcAft>
                <a:spcPts val="1200"/>
              </a:spcAft>
            </a:pPr>
            <a:r>
              <a:rPr lang="en-US" sz="2100" u="sng" dirty="0">
                <a:hlinkClick r:id="rId4"/>
              </a:rPr>
              <a:t>This Consultancy Firm Wants to Make Equitable Design the New Normal</a:t>
            </a:r>
            <a:endParaRPr lang="en-US" sz="2100" i="1" dirty="0"/>
          </a:p>
          <a:p>
            <a:r>
              <a:rPr lang="en-US" sz="2100" dirty="0"/>
              <a:t>Sanders and MIXdesign want to counter this problem. One of their solution has been a project called </a:t>
            </a:r>
            <a:r>
              <a:rPr lang="en-US" sz="2100" dirty="0">
                <a:hlinkClick r:id="rId5"/>
              </a:rPr>
              <a:t>Stalled!</a:t>
            </a:r>
            <a:r>
              <a:rPr lang="en-US" sz="2100" dirty="0"/>
              <a:t>, which redesigns public restrooms as multiuse spaces to provide a </a:t>
            </a:r>
            <a:r>
              <a:rPr lang="en-US" sz="2000" dirty="0"/>
              <a:t>“</a:t>
            </a:r>
            <a:r>
              <a:rPr lang="en-US" sz="2000" i="1" dirty="0"/>
              <a:t>safe, sustainable and inclusive [experience] for everyone regardless of age, gender, race, religion and disability.” </a:t>
            </a:r>
          </a:p>
          <a:p>
            <a:r>
              <a:rPr lang="en-US" sz="2100" dirty="0"/>
              <a:t>When you imagine industrial design projects, what kinds of users do you imagine? How does that impact your design choices? </a:t>
            </a:r>
          </a:p>
          <a:p>
            <a:r>
              <a:rPr lang="en-US" sz="2100" dirty="0"/>
              <a:t> </a:t>
            </a:r>
          </a:p>
        </p:txBody>
      </p:sp>
    </p:spTree>
    <p:extLst>
      <p:ext uri="{BB962C8B-B14F-4D97-AF65-F5344CB8AC3E}">
        <p14:creationId xmlns:p14="http://schemas.microsoft.com/office/powerpoint/2010/main" val="2555750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120371" y="0"/>
            <a:ext cx="7903886" cy="1101436"/>
          </a:xfrm>
        </p:spPr>
        <p:txBody>
          <a:bodyPr/>
          <a:lstStyle/>
          <a:p>
            <a:r>
              <a:rPr kumimoji="1" lang="en-US" altLang="zh-CN" sz="2200" dirty="0"/>
              <a:t>What does Equity Mean for Computer scientist? </a:t>
            </a:r>
            <a:endParaRPr kumimoji="1" lang="zh-CN" altLang="en-US" sz="2200" dirty="0"/>
          </a:p>
        </p:txBody>
      </p:sp>
      <p:pic>
        <p:nvPicPr>
          <p:cNvPr id="4" name="officeArt object" descr="SLS-Teaching-Toolkit-Logo_Stacked (2).jpg"/>
          <p:cNvPicPr>
            <a:picLocks noGrp="1"/>
          </p:cNvPicPr>
          <p:nvPr>
            <p:ph sz="half" idx="1"/>
          </p:nvPr>
        </p:nvPicPr>
        <p:blipFill>
          <a:blip r:embed="rId3"/>
          <a:stretch>
            <a:fillRect/>
          </a:stretch>
        </p:blipFill>
        <p:spPr>
          <a:xfrm>
            <a:off x="23091" y="0"/>
            <a:ext cx="1097280" cy="1101436"/>
          </a:xfrm>
          <a:prstGeom prst="rect">
            <a:avLst/>
          </a:prstGeom>
          <a:ln w="12700" cap="flat">
            <a:noFill/>
            <a:miter lim="400000"/>
          </a:ln>
          <a:effectLst/>
        </p:spPr>
      </p:pic>
      <p:sp>
        <p:nvSpPr>
          <p:cNvPr id="2" name="Content Placeholder 1">
            <a:extLst>
              <a:ext uri="{FF2B5EF4-FFF2-40B4-BE49-F238E27FC236}">
                <a16:creationId xmlns:a16="http://schemas.microsoft.com/office/drawing/2014/main" id="{16EB1446-DB2B-43C5-A4CE-E8A86E5D5AC6}"/>
              </a:ext>
            </a:extLst>
          </p:cNvPr>
          <p:cNvSpPr>
            <a:spLocks noGrp="1"/>
          </p:cNvSpPr>
          <p:nvPr>
            <p:ph sz="half" idx="2"/>
          </p:nvPr>
        </p:nvSpPr>
        <p:spPr>
          <a:xfrm>
            <a:off x="787301" y="1321625"/>
            <a:ext cx="10359670" cy="4621678"/>
          </a:xfrm>
        </p:spPr>
        <p:txBody>
          <a:bodyPr/>
          <a:lstStyle/>
          <a:p>
            <a:r>
              <a:rPr lang="en-US" sz="2100" dirty="0"/>
              <a:t>Here at Georgia Tech, </a:t>
            </a:r>
            <a:r>
              <a:rPr lang="en-US" sz="2100" dirty="0">
                <a:hlinkClick r:id="rId4"/>
              </a:rPr>
              <a:t>The Constellations Center for Equity in Computing </a:t>
            </a:r>
            <a:r>
              <a:rPr lang="en-US" sz="2100" dirty="0"/>
              <a:t>has committed to research and advocacy in computing education. Founding partner Bryan Cox notes:</a:t>
            </a:r>
          </a:p>
          <a:p>
            <a:pPr marL="457200"/>
            <a:r>
              <a:rPr lang="en-US" sz="2100" i="1" dirty="0"/>
              <a:t>“The lack of women and ethnic minorities and even rural students in [computing] […] they’re self-selecting out, because there’s not a lot of development at the lower grade levels.” </a:t>
            </a:r>
          </a:p>
          <a:p>
            <a:r>
              <a:rPr lang="en-US" sz="2100" dirty="0"/>
              <a:t>Lien Diaz adds:</a:t>
            </a:r>
          </a:p>
          <a:p>
            <a:pPr marL="457200"/>
            <a:r>
              <a:rPr lang="en-US" sz="2100" i="1" dirty="0"/>
              <a:t>“[there is a] very often unconscious bias or belief about […] how students of color achieve in certain subjects like math or science, and that in itself is a barrier for students to continue to study a course like computer science.” </a:t>
            </a:r>
          </a:p>
          <a:p>
            <a:r>
              <a:rPr lang="en-US" sz="2100" dirty="0"/>
              <a:t>Thus, equity in computing is not simply a matter of equal access to computing education (something many communities lack); it is a matter of redressing the ongoing dismissal of those communities, and empowering students to believe in their capacity for computing. </a:t>
            </a:r>
          </a:p>
          <a:p>
            <a:r>
              <a:rPr lang="en-US" sz="2100" dirty="0"/>
              <a:t>What do you think is needed to making computing more equitable? </a:t>
            </a:r>
          </a:p>
          <a:p>
            <a:endParaRPr lang="en-US" sz="2100" dirty="0"/>
          </a:p>
        </p:txBody>
      </p:sp>
      <p:sp>
        <p:nvSpPr>
          <p:cNvPr id="6" name="Content Placeholder 1">
            <a:extLst>
              <a:ext uri="{FF2B5EF4-FFF2-40B4-BE49-F238E27FC236}">
                <a16:creationId xmlns:a16="http://schemas.microsoft.com/office/drawing/2014/main" id="{43EFCB58-45E2-4EF5-86D3-BE61F9037675}"/>
              </a:ext>
            </a:extLst>
          </p:cNvPr>
          <p:cNvSpPr txBox="1">
            <a:spLocks/>
          </p:cNvSpPr>
          <p:nvPr/>
        </p:nvSpPr>
        <p:spPr>
          <a:xfrm>
            <a:off x="5784273" y="1430482"/>
            <a:ext cx="4197928" cy="4621678"/>
          </a:xfrm>
          <a:prstGeom prst="rect">
            <a:avLst/>
          </a:prstGeom>
        </p:spPr>
        <p:txBody>
          <a:bodyPr vert="horz" lIns="274320" tIns="45720" rIns="274320" bIns="45720" rtlCol="0">
            <a:noAutofit/>
          </a:bodyPr>
          <a:lstStyle>
            <a:lvl1pPr marL="0" indent="0" algn="l" defTabSz="457200" rtl="0" eaLnBrk="1" latinLnBrk="0" hangingPunct="1">
              <a:spcBef>
                <a:spcPct val="20000"/>
              </a:spcBef>
              <a:spcAft>
                <a:spcPts val="600"/>
              </a:spcAft>
              <a:buFont typeface="Arial"/>
              <a:buNone/>
              <a:defRPr sz="2400" kern="1200">
                <a:solidFill>
                  <a:schemeClr val="bg1">
                    <a:lumMod val="85000"/>
                    <a:lumOff val="15000"/>
                  </a:schemeClr>
                </a:solidFill>
                <a:latin typeface="+mn-lt"/>
                <a:ea typeface="+mn-ea"/>
                <a:cs typeface="+mn-cs"/>
              </a:defRPr>
            </a:lvl1pPr>
            <a:lvl2pPr marL="466344" indent="-285750" algn="l" defTabSz="457200" rtl="0" eaLnBrk="1" latinLnBrk="0" hangingPunct="1">
              <a:spcBef>
                <a:spcPct val="20000"/>
              </a:spcBef>
              <a:spcAft>
                <a:spcPts val="600"/>
              </a:spcAft>
              <a:buFont typeface="Arial"/>
              <a:buChar char="•"/>
              <a:defRPr sz="1800" kern="1200">
                <a:solidFill>
                  <a:schemeClr val="bg1">
                    <a:lumMod val="85000"/>
                    <a:lumOff val="1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262626"/>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18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US" sz="2100" dirty="0"/>
          </a:p>
        </p:txBody>
      </p:sp>
    </p:spTree>
    <p:extLst>
      <p:ext uri="{BB962C8B-B14F-4D97-AF65-F5344CB8AC3E}">
        <p14:creationId xmlns:p14="http://schemas.microsoft.com/office/powerpoint/2010/main" val="3485884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38639" y="0"/>
            <a:ext cx="7687733" cy="991352"/>
          </a:xfrm>
        </p:spPr>
        <p:txBody>
          <a:bodyPr/>
          <a:lstStyle/>
          <a:p>
            <a:r>
              <a:rPr kumimoji="1" lang="en-US" altLang="zh-CN" dirty="0"/>
              <a:t>Wrap-up</a:t>
            </a:r>
            <a:endParaRPr kumimoji="1" lang="zh-CN" altLang="en-US" dirty="0"/>
          </a:p>
        </p:txBody>
      </p:sp>
      <p:pic>
        <p:nvPicPr>
          <p:cNvPr id="4" name="officeArt object" descr="SLS-Teaching-Toolkit-Logo_Stacked (2).jpg"/>
          <p:cNvPicPr>
            <a:picLocks noGrp="1"/>
          </p:cNvPicPr>
          <p:nvPr>
            <p:ph idx="1"/>
          </p:nvPr>
        </p:nvPicPr>
        <p:blipFill>
          <a:blip r:embed="rId2"/>
          <a:stretch>
            <a:fillRect/>
          </a:stretch>
        </p:blipFill>
        <p:spPr>
          <a:xfrm>
            <a:off x="0" y="0"/>
            <a:ext cx="1038639" cy="991352"/>
          </a:xfrm>
          <a:prstGeom prst="rect">
            <a:avLst/>
          </a:prstGeom>
          <a:ln w="12700" cap="flat">
            <a:noFill/>
            <a:miter lim="400000"/>
          </a:ln>
          <a:effectLst/>
        </p:spPr>
      </p:pic>
      <p:sp>
        <p:nvSpPr>
          <p:cNvPr id="5" name="Rectangle 4"/>
          <p:cNvSpPr/>
          <p:nvPr/>
        </p:nvSpPr>
        <p:spPr>
          <a:xfrm>
            <a:off x="796787" y="1977131"/>
            <a:ext cx="9838083" cy="3050900"/>
          </a:xfrm>
          <a:prstGeom prst="rect">
            <a:avLst/>
          </a:prstGeom>
        </p:spPr>
        <p:txBody>
          <a:bodyPr wrap="square">
            <a:spAutoFit/>
          </a:bodyPr>
          <a:lstStyle/>
          <a:p>
            <a:pPr marL="914400" marR="0" lvl="1" indent="-457200">
              <a:lnSpc>
                <a:spcPct val="107000"/>
              </a:lnSpc>
              <a:spcBef>
                <a:spcPts val="0"/>
              </a:spcBef>
              <a:spcAft>
                <a:spcPts val="800"/>
              </a:spcAft>
              <a:buFont typeface="+mj-lt"/>
              <a:buAutoNum type="arabicPeriod"/>
            </a:pPr>
            <a:r>
              <a:rPr lang="en-US" sz="3500" dirty="0">
                <a:solidFill>
                  <a:schemeClr val="bg1"/>
                </a:solidFill>
              </a:rPr>
              <a:t>How can our discussions today inform our thinking and work in this class throughout the semester? </a:t>
            </a:r>
          </a:p>
          <a:p>
            <a:pPr marL="914400" marR="0" lvl="1" indent="-457200">
              <a:lnSpc>
                <a:spcPct val="107000"/>
              </a:lnSpc>
              <a:spcBef>
                <a:spcPts val="0"/>
              </a:spcBef>
              <a:spcAft>
                <a:spcPts val="800"/>
              </a:spcAft>
              <a:buFont typeface="+mj-lt"/>
              <a:buAutoNum type="arabicPeriod"/>
            </a:pPr>
            <a:r>
              <a:rPr lang="en-US" sz="3500" dirty="0">
                <a:solidFill>
                  <a:schemeClr val="bg1"/>
                </a:solidFill>
              </a:rPr>
              <a:t>What questions should we keep in mind from a society/social equity viewpoint? </a:t>
            </a:r>
          </a:p>
        </p:txBody>
      </p:sp>
    </p:spTree>
    <p:extLst>
      <p:ext uri="{BB962C8B-B14F-4D97-AF65-F5344CB8AC3E}">
        <p14:creationId xmlns:p14="http://schemas.microsoft.com/office/powerpoint/2010/main" val="2819436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34425" y="4216"/>
            <a:ext cx="7818630" cy="991352"/>
          </a:xfrm>
        </p:spPr>
        <p:txBody>
          <a:bodyPr/>
          <a:lstStyle/>
          <a:p>
            <a:r>
              <a:rPr kumimoji="1" lang="en-US" altLang="zh-CN" dirty="0"/>
              <a:t>Find more tools</a:t>
            </a:r>
            <a:endParaRPr kumimoji="1" lang="zh-CN" altLang="en-US" dirty="0"/>
          </a:p>
        </p:txBody>
      </p:sp>
      <p:sp>
        <p:nvSpPr>
          <p:cNvPr id="5" name="Rectangle 4"/>
          <p:cNvSpPr/>
          <p:nvPr/>
        </p:nvSpPr>
        <p:spPr>
          <a:xfrm>
            <a:off x="1409227" y="3628422"/>
            <a:ext cx="8033675" cy="503984"/>
          </a:xfrm>
          <a:prstGeom prst="rect">
            <a:avLst/>
          </a:prstGeom>
        </p:spPr>
        <p:txBody>
          <a:bodyPr wrap="square">
            <a:spAutoFit/>
          </a:bodyPr>
          <a:lstStyle/>
          <a:p>
            <a:pPr marR="0" lvl="1">
              <a:lnSpc>
                <a:spcPct val="107000"/>
              </a:lnSpc>
              <a:spcBef>
                <a:spcPts val="0"/>
              </a:spcBef>
              <a:spcAft>
                <a:spcPts val="800"/>
              </a:spcAft>
            </a:pPr>
            <a:r>
              <a:rPr lang="en-US" sz="2500" dirty="0">
                <a:solidFill>
                  <a:schemeClr val="bg1"/>
                </a:solidFill>
                <a:hlinkClick r:id="rId2"/>
              </a:rPr>
              <a:t>https://serve-learn-sustain.gatech.edu/teaching-toolkit</a:t>
            </a:r>
            <a:r>
              <a:rPr lang="en-US" sz="2500" dirty="0">
                <a:solidFill>
                  <a:schemeClr val="bg1"/>
                </a:solidFill>
              </a:rPr>
              <a:t> </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038639" y="2601750"/>
            <a:ext cx="9346392" cy="720754"/>
          </a:xfrm>
          <a:prstGeom prst="rect">
            <a:avLst/>
          </a:prstGeom>
        </p:spPr>
      </p:pic>
      <p:pic>
        <p:nvPicPr>
          <p:cNvPr id="7" name="officeArt object" descr="SLS-Teaching-Toolkit-Logo_Stacked (2).jpg">
            <a:extLst>
              <a:ext uri="{FF2B5EF4-FFF2-40B4-BE49-F238E27FC236}">
                <a16:creationId xmlns:a16="http://schemas.microsoft.com/office/drawing/2014/main" id="{BFEAF76B-9C51-4936-857A-025EB7F89958}"/>
              </a:ext>
            </a:extLst>
          </p:cNvPr>
          <p:cNvPicPr>
            <a:picLocks noGrp="1"/>
          </p:cNvPicPr>
          <p:nvPr>
            <p:ph idx="1"/>
          </p:nvPr>
        </p:nvPicPr>
        <p:blipFill>
          <a:blip r:embed="rId4"/>
          <a:stretch>
            <a:fillRect/>
          </a:stretch>
        </p:blipFill>
        <p:spPr>
          <a:xfrm>
            <a:off x="0" y="0"/>
            <a:ext cx="1038639" cy="991352"/>
          </a:xfrm>
          <a:prstGeom prst="rect">
            <a:avLst/>
          </a:prstGeom>
          <a:ln w="12700" cap="flat">
            <a:noFill/>
            <a:miter lim="400000"/>
          </a:ln>
          <a:effectLst/>
        </p:spPr>
      </p:pic>
    </p:spTree>
    <p:extLst>
      <p:ext uri="{BB962C8B-B14F-4D97-AF65-F5344CB8AC3E}">
        <p14:creationId xmlns:p14="http://schemas.microsoft.com/office/powerpoint/2010/main" val="271299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16130" y="10391"/>
            <a:ext cx="7805752" cy="991352"/>
          </a:xfrm>
        </p:spPr>
        <p:txBody>
          <a:bodyPr/>
          <a:lstStyle/>
          <a:p>
            <a:r>
              <a:rPr kumimoji="1" lang="en-US" altLang="zh-CN" dirty="0"/>
              <a:t>The OXFAM DOUGHNUT</a:t>
            </a:r>
            <a:endParaRPr kumimoji="1" lang="zh-CN" altLang="en-US" dirty="0"/>
          </a:p>
        </p:txBody>
      </p:sp>
      <p:pic>
        <p:nvPicPr>
          <p:cNvPr id="4" name="officeArt object" descr="SLS-Teaching-Toolkit-Logo_Stacked (2).jpg"/>
          <p:cNvPicPr>
            <a:picLocks noGrp="1"/>
          </p:cNvPicPr>
          <p:nvPr>
            <p:ph idx="1"/>
          </p:nvPr>
        </p:nvPicPr>
        <p:blipFill>
          <a:blip r:embed="rId3"/>
          <a:stretch>
            <a:fillRect/>
          </a:stretch>
        </p:blipFill>
        <p:spPr>
          <a:xfrm>
            <a:off x="0" y="0"/>
            <a:ext cx="1038639" cy="991352"/>
          </a:xfrm>
          <a:prstGeom prst="rect">
            <a:avLst/>
          </a:prstGeom>
          <a:ln w="12700" cap="flat">
            <a:noFill/>
            <a:miter lim="400000"/>
          </a:ln>
          <a:effectLst/>
        </p:spPr>
      </p:pic>
      <p:pic>
        <p:nvPicPr>
          <p:cNvPr id="6" name="Picture 5"/>
          <p:cNvPicPr>
            <a:picLocks noChangeAspect="1"/>
          </p:cNvPicPr>
          <p:nvPr/>
        </p:nvPicPr>
        <p:blipFill>
          <a:blip r:embed="rId4"/>
          <a:stretch>
            <a:fillRect/>
          </a:stretch>
        </p:blipFill>
        <p:spPr>
          <a:xfrm>
            <a:off x="6096000" y="1012134"/>
            <a:ext cx="5251761" cy="5238730"/>
          </a:xfrm>
          <a:prstGeom prst="rect">
            <a:avLst/>
          </a:prstGeom>
        </p:spPr>
      </p:pic>
      <p:sp>
        <p:nvSpPr>
          <p:cNvPr id="8" name="Rectangle 7">
            <a:hlinkClick r:id="rId5"/>
          </p:cNvPr>
          <p:cNvSpPr/>
          <p:nvPr/>
        </p:nvSpPr>
        <p:spPr>
          <a:xfrm>
            <a:off x="8247672" y="6056803"/>
            <a:ext cx="4184374" cy="292388"/>
          </a:xfrm>
          <a:prstGeom prst="rect">
            <a:avLst/>
          </a:prstGeom>
        </p:spPr>
        <p:txBody>
          <a:bodyPr wrap="square">
            <a:spAutoFit/>
          </a:bodyPr>
          <a:lstStyle/>
          <a:p>
            <a:r>
              <a:rPr lang="en-US" sz="1300" dirty="0">
                <a:solidFill>
                  <a:schemeClr val="bg1"/>
                </a:solidFill>
                <a:latin typeface="Calibri Light" panose="020F0302020204030204" pitchFamily="34" charset="0"/>
                <a:cs typeface="Calibri Light" panose="020F0302020204030204" pitchFamily="34" charset="0"/>
              </a:rPr>
              <a:t>Website: http://www.kateraworth.com/doughnut/ </a:t>
            </a:r>
          </a:p>
        </p:txBody>
      </p:sp>
      <p:sp>
        <p:nvSpPr>
          <p:cNvPr id="2" name="TextBox 1"/>
          <p:cNvSpPr txBox="1"/>
          <p:nvPr/>
        </p:nvSpPr>
        <p:spPr>
          <a:xfrm>
            <a:off x="1016130" y="1843950"/>
            <a:ext cx="4982888" cy="3477875"/>
          </a:xfrm>
          <a:prstGeom prst="rect">
            <a:avLst/>
          </a:prstGeom>
          <a:noFill/>
        </p:spPr>
        <p:txBody>
          <a:bodyPr wrap="square" rtlCol="0">
            <a:spAutoFit/>
          </a:bodyPr>
          <a:lstStyle/>
          <a:p>
            <a:pPr marL="457200" indent="-457200">
              <a:spcAft>
                <a:spcPts val="1200"/>
              </a:spcAft>
              <a:buAutoNum type="arabicPeriod"/>
            </a:pPr>
            <a:r>
              <a:rPr lang="en-US" sz="2500" dirty="0">
                <a:solidFill>
                  <a:schemeClr val="bg1"/>
                </a:solidFill>
                <a:latin typeface="+mj-lt"/>
                <a:ea typeface="Cambria" panose="02040503050406030204" pitchFamily="18" charset="0"/>
              </a:rPr>
              <a:t>What do you see here that you would </a:t>
            </a:r>
            <a:r>
              <a:rPr lang="en-US" sz="2500" i="1" dirty="0">
                <a:solidFill>
                  <a:schemeClr val="bg1"/>
                </a:solidFill>
                <a:latin typeface="+mj-lt"/>
                <a:ea typeface="Cambria" panose="02040503050406030204" pitchFamily="18" charset="0"/>
              </a:rPr>
              <a:t>expect</a:t>
            </a:r>
            <a:r>
              <a:rPr lang="en-US" sz="2500" dirty="0">
                <a:solidFill>
                  <a:schemeClr val="bg1"/>
                </a:solidFill>
                <a:latin typeface="+mj-lt"/>
                <a:ea typeface="Cambria" panose="02040503050406030204" pitchFamily="18" charset="0"/>
              </a:rPr>
              <a:t> to see on a sustainability diagram?</a:t>
            </a:r>
          </a:p>
          <a:p>
            <a:pPr marL="457200" indent="-457200">
              <a:spcAft>
                <a:spcPts val="1200"/>
              </a:spcAft>
              <a:buFont typeface="+mj-lt"/>
              <a:buAutoNum type="arabicPeriod"/>
            </a:pPr>
            <a:r>
              <a:rPr lang="en-US" sz="2500" dirty="0">
                <a:solidFill>
                  <a:schemeClr val="bg1"/>
                </a:solidFill>
                <a:latin typeface="+mj-lt"/>
                <a:ea typeface="Cambria" panose="02040503050406030204" pitchFamily="18" charset="0"/>
              </a:rPr>
              <a:t>What are you </a:t>
            </a:r>
            <a:r>
              <a:rPr lang="en-US" sz="2500" i="1" dirty="0">
                <a:solidFill>
                  <a:schemeClr val="bg1"/>
                </a:solidFill>
                <a:latin typeface="+mj-lt"/>
                <a:ea typeface="Cambria" panose="02040503050406030204" pitchFamily="18" charset="0"/>
              </a:rPr>
              <a:t>surprised</a:t>
            </a:r>
            <a:r>
              <a:rPr lang="en-US" sz="2500" dirty="0">
                <a:solidFill>
                  <a:schemeClr val="bg1"/>
                </a:solidFill>
                <a:latin typeface="+mj-lt"/>
                <a:ea typeface="Cambria" panose="02040503050406030204" pitchFamily="18" charset="0"/>
              </a:rPr>
              <a:t> to see included in this sustainability diagram?</a:t>
            </a:r>
            <a:endParaRPr lang="en-US" sz="2500" dirty="0">
              <a:latin typeface="+mj-lt"/>
              <a:ea typeface="Cambria" panose="02040503050406030204" pitchFamily="18" charset="0"/>
            </a:endParaRPr>
          </a:p>
          <a:p>
            <a:pPr marL="457200" indent="-457200">
              <a:spcAft>
                <a:spcPts val="1200"/>
              </a:spcAft>
              <a:buAutoNum type="arabicPeriod"/>
            </a:pPr>
            <a:r>
              <a:rPr lang="en-US" sz="2500" dirty="0">
                <a:solidFill>
                  <a:schemeClr val="bg1"/>
                </a:solidFill>
                <a:latin typeface="+mj-lt"/>
                <a:ea typeface="Cambria" panose="02040503050406030204" pitchFamily="18" charset="0"/>
              </a:rPr>
              <a:t>Watch the Oxfam video by double clicking the next slide. </a:t>
            </a:r>
          </a:p>
        </p:txBody>
      </p:sp>
    </p:spTree>
    <p:extLst>
      <p:ext uri="{BB962C8B-B14F-4D97-AF65-F5344CB8AC3E}">
        <p14:creationId xmlns:p14="http://schemas.microsoft.com/office/powerpoint/2010/main" val="77597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Video: Kate </a:t>
            </a:r>
            <a:r>
              <a:rPr lang="en-US" dirty="0" err="1"/>
              <a:t>Raworth</a:t>
            </a:r>
            <a:r>
              <a:rPr lang="en-US" dirty="0"/>
              <a:t> (Oxfam)</a:t>
            </a:r>
          </a:p>
          <a:p>
            <a:endParaRPr lang="en-US" dirty="0"/>
          </a:p>
          <a:p>
            <a:r>
              <a:rPr lang="en-US" dirty="0">
                <a:hlinkClick r:id="rId3"/>
              </a:rPr>
              <a:t>“Introducing ‘The Doughnut’: A Safe and</a:t>
            </a:r>
          </a:p>
          <a:p>
            <a:r>
              <a:rPr lang="en-US" dirty="0">
                <a:hlinkClick r:id="rId3"/>
              </a:rPr>
              <a:t>Just Space for Humanity”</a:t>
            </a:r>
            <a:endParaRPr lang="en-US" dirty="0"/>
          </a:p>
        </p:txBody>
      </p:sp>
      <p:pic>
        <p:nvPicPr>
          <p:cNvPr id="4" name="Picture 3"/>
          <p:cNvPicPr>
            <a:picLocks noChangeAspect="1"/>
          </p:cNvPicPr>
          <p:nvPr/>
        </p:nvPicPr>
        <p:blipFill>
          <a:blip r:embed="rId4"/>
          <a:stretch>
            <a:fillRect/>
          </a:stretch>
        </p:blipFill>
        <p:spPr>
          <a:xfrm>
            <a:off x="6096000" y="1012134"/>
            <a:ext cx="5251761" cy="5238730"/>
          </a:xfrm>
          <a:prstGeom prst="rect">
            <a:avLst/>
          </a:prstGeom>
        </p:spPr>
      </p:pic>
    </p:spTree>
    <p:extLst>
      <p:ext uri="{BB962C8B-B14F-4D97-AF65-F5344CB8AC3E}">
        <p14:creationId xmlns:p14="http://schemas.microsoft.com/office/powerpoint/2010/main" val="3329255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38639" y="10391"/>
            <a:ext cx="7814416" cy="991352"/>
          </a:xfrm>
        </p:spPr>
        <p:txBody>
          <a:bodyPr/>
          <a:lstStyle/>
          <a:p>
            <a:r>
              <a:rPr kumimoji="1" lang="en-US" altLang="zh-CN" dirty="0"/>
              <a:t>Post-video discussion</a:t>
            </a:r>
            <a:endParaRPr kumimoji="1" lang="zh-CN" altLang="en-US" dirty="0"/>
          </a:p>
        </p:txBody>
      </p:sp>
      <p:pic>
        <p:nvPicPr>
          <p:cNvPr id="4" name="officeArt object" descr="SLS-Teaching-Toolkit-Logo_Stacked (2).jpg"/>
          <p:cNvPicPr>
            <a:picLocks noGrp="1"/>
          </p:cNvPicPr>
          <p:nvPr>
            <p:ph idx="1"/>
          </p:nvPr>
        </p:nvPicPr>
        <p:blipFill>
          <a:blip r:embed="rId2"/>
          <a:stretch>
            <a:fillRect/>
          </a:stretch>
        </p:blipFill>
        <p:spPr>
          <a:xfrm>
            <a:off x="0" y="0"/>
            <a:ext cx="1038639" cy="991352"/>
          </a:xfrm>
          <a:prstGeom prst="rect">
            <a:avLst/>
          </a:prstGeom>
          <a:ln w="12700" cap="flat">
            <a:noFill/>
            <a:miter lim="400000"/>
          </a:ln>
          <a:effectLst/>
        </p:spPr>
      </p:pic>
      <p:sp>
        <p:nvSpPr>
          <p:cNvPr id="5" name="Rectangle 4"/>
          <p:cNvSpPr/>
          <p:nvPr/>
        </p:nvSpPr>
        <p:spPr>
          <a:xfrm>
            <a:off x="220786" y="1298976"/>
            <a:ext cx="6917770" cy="4834016"/>
          </a:xfrm>
          <a:prstGeom prst="rect">
            <a:avLst/>
          </a:prstGeom>
        </p:spPr>
        <p:txBody>
          <a:bodyPr wrap="square">
            <a:spAutoFit/>
          </a:bodyPr>
          <a:lstStyle/>
          <a:p>
            <a:pPr marL="914400" marR="0" lvl="1" indent="-457200">
              <a:lnSpc>
                <a:spcPct val="107000"/>
              </a:lnSpc>
              <a:spcBef>
                <a:spcPts val="0"/>
              </a:spcBef>
              <a:spcAft>
                <a:spcPts val="800"/>
              </a:spcAft>
              <a:buFont typeface="+mj-lt"/>
              <a:buAutoNum type="arabicPeriod"/>
            </a:pPr>
            <a:r>
              <a:rPr lang="en-US" sz="2200" dirty="0">
                <a:solidFill>
                  <a:srgbClr val="000000"/>
                </a:solidFill>
                <a:uFill>
                  <a:solidFill>
                    <a:srgbClr val="545454"/>
                  </a:solidFill>
                </a:uFill>
                <a:latin typeface="+mj-lt"/>
                <a:ea typeface="Cambria" panose="02040503050406030204" pitchFamily="18" charset="0"/>
                <a:cs typeface="Cambria" panose="02040503050406030204" pitchFamily="18" charset="0"/>
              </a:rPr>
              <a:t>What stood out to you about the relationship between the social foundations and the environmental ceiling (now called the ecological ceiling in the updated diagram)?</a:t>
            </a:r>
            <a:endParaRPr lang="en-US" sz="2200" dirty="0">
              <a:solidFill>
                <a:srgbClr val="545454"/>
              </a:solidFill>
              <a:uFill>
                <a:solidFill>
                  <a:srgbClr val="545454"/>
                </a:solidFill>
              </a:uFill>
              <a:latin typeface="+mj-lt"/>
              <a:ea typeface="Arial Unicode MS"/>
              <a:cs typeface="Arial Unicode MS"/>
            </a:endParaRPr>
          </a:p>
          <a:p>
            <a:pPr marL="914400" marR="0" lvl="1" indent="-457200">
              <a:lnSpc>
                <a:spcPct val="107000"/>
              </a:lnSpc>
              <a:spcBef>
                <a:spcPts val="0"/>
              </a:spcBef>
              <a:spcAft>
                <a:spcPts val="800"/>
              </a:spcAft>
              <a:buFont typeface="+mj-lt"/>
              <a:buAutoNum type="arabicPeriod"/>
            </a:pPr>
            <a:r>
              <a:rPr lang="en-US" sz="2200" dirty="0">
                <a:solidFill>
                  <a:srgbClr val="000000"/>
                </a:solidFill>
                <a:uFill>
                  <a:solidFill>
                    <a:srgbClr val="545454"/>
                  </a:solidFill>
                </a:uFill>
                <a:latin typeface="+mj-lt"/>
                <a:ea typeface="Cambria" panose="02040503050406030204" pitchFamily="18" charset="0"/>
                <a:cs typeface="Cambria" panose="02040503050406030204" pitchFamily="18" charset="0"/>
              </a:rPr>
              <a:t>How does the Oxfam Doughnut challenge us to think in new ways about sustainability?</a:t>
            </a:r>
            <a:endParaRPr lang="en-US" sz="2200" dirty="0">
              <a:solidFill>
                <a:srgbClr val="545454"/>
              </a:solidFill>
              <a:uFill>
                <a:solidFill>
                  <a:srgbClr val="545454"/>
                </a:solidFill>
              </a:uFill>
              <a:latin typeface="+mj-lt"/>
              <a:ea typeface="Arial Unicode MS"/>
              <a:cs typeface="Arial Unicode MS"/>
            </a:endParaRPr>
          </a:p>
          <a:p>
            <a:pPr marL="914400" marR="0" lvl="1" indent="-457200">
              <a:lnSpc>
                <a:spcPct val="107000"/>
              </a:lnSpc>
              <a:spcBef>
                <a:spcPts val="0"/>
              </a:spcBef>
              <a:spcAft>
                <a:spcPts val="800"/>
              </a:spcAft>
              <a:buFont typeface="+mj-lt"/>
              <a:buAutoNum type="arabicPeriod"/>
            </a:pPr>
            <a:r>
              <a:rPr lang="en-US" sz="2200" dirty="0">
                <a:solidFill>
                  <a:srgbClr val="000000"/>
                </a:solidFill>
                <a:uFill>
                  <a:solidFill>
                    <a:srgbClr val="545454"/>
                  </a:solidFill>
                </a:uFill>
                <a:latin typeface="+mj-lt"/>
                <a:ea typeface="Cambria" panose="02040503050406030204" pitchFamily="18" charset="0"/>
                <a:cs typeface="Cambria" panose="02040503050406030204" pitchFamily="18" charset="0"/>
              </a:rPr>
              <a:t>How does it challenge us to think in new ways about the economy? </a:t>
            </a:r>
            <a:endParaRPr lang="en-US" sz="2200" dirty="0">
              <a:solidFill>
                <a:srgbClr val="545454"/>
              </a:solidFill>
              <a:uFill>
                <a:solidFill>
                  <a:srgbClr val="545454"/>
                </a:solidFill>
              </a:uFill>
              <a:latin typeface="+mj-lt"/>
              <a:ea typeface="Arial Unicode MS"/>
              <a:cs typeface="Arial Unicode MS"/>
            </a:endParaRPr>
          </a:p>
          <a:p>
            <a:pPr marL="914400" marR="0" lvl="1" indent="-457200">
              <a:lnSpc>
                <a:spcPct val="107000"/>
              </a:lnSpc>
              <a:spcBef>
                <a:spcPts val="0"/>
              </a:spcBef>
              <a:spcAft>
                <a:spcPts val="800"/>
              </a:spcAft>
              <a:buFont typeface="+mj-lt"/>
              <a:buAutoNum type="arabicPeriod"/>
            </a:pPr>
            <a:r>
              <a:rPr lang="en-US" sz="2200" dirty="0">
                <a:solidFill>
                  <a:srgbClr val="000000"/>
                </a:solidFill>
                <a:uFill>
                  <a:solidFill>
                    <a:srgbClr val="545454"/>
                  </a:solidFill>
                </a:uFill>
                <a:latin typeface="+mj-lt"/>
                <a:ea typeface="Cambria" panose="02040503050406030204" pitchFamily="18" charset="0"/>
                <a:cs typeface="Cambria" panose="02040503050406030204" pitchFamily="18" charset="0"/>
              </a:rPr>
              <a:t>What does it suggest are the responsibilities of the ‘developed’ world, and countries like the U.S., in creating a sustainable world?</a:t>
            </a:r>
            <a:endParaRPr lang="en-US" sz="2200" dirty="0">
              <a:solidFill>
                <a:srgbClr val="545454"/>
              </a:solidFill>
              <a:uFill>
                <a:solidFill>
                  <a:srgbClr val="545454"/>
                </a:solidFill>
              </a:uFill>
              <a:latin typeface="+mj-lt"/>
              <a:ea typeface="Cambria" panose="02040503050406030204" pitchFamily="18" charset="0"/>
              <a:cs typeface="Cambria" panose="02040503050406030204" pitchFamily="18" charset="0"/>
            </a:endParaRPr>
          </a:p>
          <a:p>
            <a:pPr marL="914400" marR="0" lvl="1" indent="-457200">
              <a:lnSpc>
                <a:spcPct val="107000"/>
              </a:lnSpc>
              <a:spcBef>
                <a:spcPts val="0"/>
              </a:spcBef>
              <a:spcAft>
                <a:spcPts val="800"/>
              </a:spcAft>
              <a:buFont typeface="+mj-lt"/>
              <a:buAutoNum type="arabicPeriod"/>
            </a:pPr>
            <a:r>
              <a:rPr lang="en-US" sz="2200" dirty="0">
                <a:solidFill>
                  <a:srgbClr val="000000"/>
                </a:solidFill>
                <a:latin typeface="+mj-lt"/>
                <a:ea typeface="Cambria" panose="02040503050406030204" pitchFamily="18" charset="0"/>
                <a:cs typeface="Cambria" panose="02040503050406030204" pitchFamily="18" charset="0"/>
              </a:rPr>
              <a:t>What questions does this bring up for you?</a:t>
            </a:r>
            <a:endParaRPr lang="en-US" sz="2200" dirty="0">
              <a:latin typeface="+mj-lt"/>
            </a:endParaRPr>
          </a:p>
        </p:txBody>
      </p:sp>
      <p:pic>
        <p:nvPicPr>
          <p:cNvPr id="6" name="Picture 5"/>
          <p:cNvPicPr>
            <a:picLocks noChangeAspect="1"/>
          </p:cNvPicPr>
          <p:nvPr/>
        </p:nvPicPr>
        <p:blipFill>
          <a:blip r:embed="rId3"/>
          <a:stretch>
            <a:fillRect/>
          </a:stretch>
        </p:blipFill>
        <p:spPr>
          <a:xfrm>
            <a:off x="6719454" y="991352"/>
            <a:ext cx="5251761" cy="5238730"/>
          </a:xfrm>
          <a:prstGeom prst="rect">
            <a:avLst/>
          </a:prstGeom>
        </p:spPr>
      </p:pic>
    </p:spTree>
    <p:extLst>
      <p:ext uri="{BB962C8B-B14F-4D97-AF65-F5344CB8AC3E}">
        <p14:creationId xmlns:p14="http://schemas.microsoft.com/office/powerpoint/2010/main" val="1719146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38639" y="0"/>
            <a:ext cx="7793634" cy="991352"/>
          </a:xfrm>
        </p:spPr>
        <p:txBody>
          <a:bodyPr/>
          <a:lstStyle/>
          <a:p>
            <a:r>
              <a:rPr kumimoji="1" lang="en-US" altLang="zh-CN" dirty="0"/>
              <a:t>Sustainability and Equity</a:t>
            </a:r>
            <a:endParaRPr kumimoji="1" lang="zh-CN" altLang="en-US" dirty="0"/>
          </a:p>
        </p:txBody>
      </p:sp>
      <p:pic>
        <p:nvPicPr>
          <p:cNvPr id="4" name="officeArt object" descr="SLS-Teaching-Toolkit-Logo_Stacked (2).jpg"/>
          <p:cNvPicPr>
            <a:picLocks noGrp="1"/>
          </p:cNvPicPr>
          <p:nvPr>
            <p:ph idx="1"/>
          </p:nvPr>
        </p:nvPicPr>
        <p:blipFill>
          <a:blip r:embed="rId3"/>
          <a:stretch>
            <a:fillRect/>
          </a:stretch>
        </p:blipFill>
        <p:spPr>
          <a:xfrm>
            <a:off x="0" y="0"/>
            <a:ext cx="1038639" cy="991352"/>
          </a:xfrm>
          <a:prstGeom prst="rect">
            <a:avLst/>
          </a:prstGeom>
          <a:ln w="12700" cap="flat">
            <a:noFill/>
            <a:miter lim="400000"/>
          </a:ln>
          <a:effectLst/>
        </p:spPr>
      </p:pic>
      <p:sp>
        <p:nvSpPr>
          <p:cNvPr id="5" name="Rectangle 4"/>
          <p:cNvSpPr/>
          <p:nvPr/>
        </p:nvSpPr>
        <p:spPr>
          <a:xfrm>
            <a:off x="1038639" y="1641760"/>
            <a:ext cx="10131587" cy="4413837"/>
          </a:xfrm>
          <a:prstGeom prst="rect">
            <a:avLst/>
          </a:prstGeom>
        </p:spPr>
        <p:txBody>
          <a:bodyPr wrap="square">
            <a:spAutoFit/>
          </a:bodyPr>
          <a:lstStyle/>
          <a:p>
            <a:pPr marL="0" marR="0" lvl="1">
              <a:lnSpc>
                <a:spcPct val="107000"/>
              </a:lnSpc>
              <a:spcBef>
                <a:spcPts val="0"/>
              </a:spcBef>
              <a:spcAft>
                <a:spcPts val="1800"/>
              </a:spcAft>
              <a:tabLst>
                <a:tab pos="404813" algn="l"/>
              </a:tabLst>
            </a:pPr>
            <a:r>
              <a:rPr lang="en-US" sz="2500" dirty="0">
                <a:solidFill>
                  <a:schemeClr val="bg1"/>
                </a:solidFill>
              </a:rPr>
              <a:t>In sum – the Oxfam Donut demonstrates that we cannot have a sustainable world unless we also attend to the concept of EQUITY: </a:t>
            </a:r>
          </a:p>
          <a:p>
            <a:pPr lvl="2">
              <a:lnSpc>
                <a:spcPct val="107000"/>
              </a:lnSpc>
              <a:spcAft>
                <a:spcPts val="800"/>
              </a:spcAft>
            </a:pPr>
            <a:r>
              <a:rPr lang="en-US" sz="2500" i="1" dirty="0">
                <a:solidFill>
                  <a:schemeClr val="bg1"/>
                </a:solidFill>
              </a:rPr>
              <a:t>“Ensuring all people’s lives are built upon a social foundation is essential for sustainable development, but so is staying below the environmental ceiling: crossing over either of these boundaries can trigger both social and ecological crises. Sustainable development can only succeed if poverty eradication and environmental sustainability are pursued together.”</a:t>
            </a:r>
          </a:p>
          <a:p>
            <a:pPr marL="3657600" marR="0" lvl="1">
              <a:lnSpc>
                <a:spcPct val="107000"/>
              </a:lnSpc>
              <a:spcBef>
                <a:spcPts val="0"/>
              </a:spcBef>
              <a:spcAft>
                <a:spcPts val="800"/>
              </a:spcAft>
            </a:pPr>
            <a:r>
              <a:rPr lang="en-US" dirty="0">
                <a:solidFill>
                  <a:schemeClr val="bg1"/>
                </a:solidFill>
              </a:rPr>
              <a:t>- Kate Raworth, </a:t>
            </a:r>
            <a:r>
              <a:rPr lang="en-US" u="sng" dirty="0">
                <a:hlinkClick r:id="rId4"/>
              </a:rPr>
              <a:t>“A Safe and Just Space for Humanity: Can We Live Within the Doughnut?,”</a:t>
            </a:r>
            <a:r>
              <a:rPr lang="en-US" u="sng" dirty="0">
                <a:solidFill>
                  <a:schemeClr val="bg1"/>
                </a:solidFill>
              </a:rPr>
              <a:t> </a:t>
            </a:r>
            <a:r>
              <a:rPr lang="en-US" dirty="0">
                <a:solidFill>
                  <a:schemeClr val="bg1"/>
                </a:solidFill>
              </a:rPr>
              <a:t>p.8</a:t>
            </a:r>
          </a:p>
        </p:txBody>
      </p:sp>
    </p:spTree>
    <p:extLst>
      <p:ext uri="{BB962C8B-B14F-4D97-AF65-F5344CB8AC3E}">
        <p14:creationId xmlns:p14="http://schemas.microsoft.com/office/powerpoint/2010/main" val="68957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mean by “Equity?”</a:t>
            </a:r>
          </a:p>
        </p:txBody>
      </p:sp>
      <p:sp>
        <p:nvSpPr>
          <p:cNvPr id="3" name="Content Placeholder 2"/>
          <p:cNvSpPr>
            <a:spLocks noGrp="1"/>
          </p:cNvSpPr>
          <p:nvPr>
            <p:ph sz="half" idx="1"/>
          </p:nvPr>
        </p:nvSpPr>
        <p:spPr>
          <a:xfrm>
            <a:off x="111096" y="1258369"/>
            <a:ext cx="11844470" cy="4621678"/>
          </a:xfrm>
        </p:spPr>
        <p:txBody>
          <a:bodyPr/>
          <a:lstStyle/>
          <a:p>
            <a:pPr>
              <a:spcBef>
                <a:spcPts val="0"/>
              </a:spcBef>
              <a:spcAft>
                <a:spcPts val="0"/>
              </a:spcAft>
            </a:pPr>
            <a:r>
              <a:rPr lang="en-US" sz="2200" dirty="0"/>
              <a:t>While there is no single, universally accepted definition of equity, one good candidate is an absence of disparities that are systematically associated with social advantage/disadvantage (adapted from Paula </a:t>
            </a:r>
            <a:r>
              <a:rPr lang="en-US" sz="2200" dirty="0" err="1"/>
              <a:t>Braveman</a:t>
            </a:r>
            <a:r>
              <a:rPr lang="en-US" sz="2200" dirty="0"/>
              <a:t>, “Defining Equity in Health”).</a:t>
            </a:r>
            <a:endParaRPr lang="en-US" sz="2200" dirty="0">
              <a:solidFill>
                <a:schemeClr val="accent2"/>
              </a:solidFill>
            </a:endParaRPr>
          </a:p>
          <a:p>
            <a:pPr>
              <a:spcBef>
                <a:spcPts val="0"/>
              </a:spcBef>
              <a:spcAft>
                <a:spcPts val="0"/>
              </a:spcAft>
            </a:pPr>
            <a:endParaRPr lang="en-US" sz="1400" dirty="0">
              <a:hlinkClick r:id="rId3"/>
            </a:endParaRPr>
          </a:p>
          <a:p>
            <a:pPr>
              <a:spcBef>
                <a:spcPts val="0"/>
              </a:spcBef>
              <a:spcAft>
                <a:spcPts val="0"/>
              </a:spcAft>
            </a:pPr>
            <a:r>
              <a:rPr lang="en-US" sz="2200" dirty="0"/>
              <a:t>A student VIP (Vertically Integrated Project) team at Georgia Tech studying equity in relation to the sustainable built environment looked at multiple definitions and then created their own: “Equity is just and fair inclusion that is created and sustained through access to opportunities, networks, resources, and support, paying special attention to traditionally underrepresented populations."</a:t>
            </a:r>
            <a:endParaRPr lang="en-US" sz="2200" dirty="0">
              <a:hlinkClick r:id="rId3"/>
            </a:endParaRPr>
          </a:p>
          <a:p>
            <a:pPr>
              <a:spcBef>
                <a:spcPts val="0"/>
              </a:spcBef>
              <a:spcAft>
                <a:spcPts val="0"/>
              </a:spcAft>
            </a:pPr>
            <a:endParaRPr lang="en-US" sz="1200" dirty="0">
              <a:hlinkClick r:id="rId3"/>
            </a:endParaRPr>
          </a:p>
          <a:p>
            <a:pPr>
              <a:spcBef>
                <a:spcPts val="0"/>
              </a:spcBef>
              <a:spcAft>
                <a:spcPts val="0"/>
              </a:spcAft>
            </a:pPr>
            <a:r>
              <a:rPr lang="en-US" sz="2200" dirty="0">
                <a:hlinkClick r:id="rId3"/>
              </a:rPr>
              <a:t>King County, WA </a:t>
            </a:r>
            <a:r>
              <a:rPr lang="en-US" sz="2200" dirty="0"/>
              <a:t>is well-known for its work on equity as a key piece of sustainable development. It breaks equity into three pieces: </a:t>
            </a:r>
          </a:p>
          <a:p>
            <a:pPr marL="342900" indent="-342900">
              <a:spcBef>
                <a:spcPts val="0"/>
              </a:spcBef>
              <a:spcAft>
                <a:spcPts val="0"/>
              </a:spcAft>
              <a:buFont typeface="Arial" panose="020B0604020202020204" pitchFamily="34" charset="0"/>
              <a:buChar char="•"/>
            </a:pPr>
            <a:r>
              <a:rPr lang="en-US" sz="2200" i="1" dirty="0"/>
              <a:t>Distributional</a:t>
            </a:r>
            <a:r>
              <a:rPr lang="en-US" sz="2200" dirty="0"/>
              <a:t> equity – fair and just distribution of benefits and burdens</a:t>
            </a:r>
          </a:p>
          <a:p>
            <a:pPr marL="342900" indent="-342900">
              <a:spcBef>
                <a:spcPts val="0"/>
              </a:spcBef>
              <a:spcAft>
                <a:spcPts val="0"/>
              </a:spcAft>
              <a:buFont typeface="Arial" panose="020B0604020202020204" pitchFamily="34" charset="0"/>
              <a:buChar char="•"/>
            </a:pPr>
            <a:r>
              <a:rPr lang="en-US" sz="2200" i="1" dirty="0"/>
              <a:t>Process</a:t>
            </a:r>
            <a:r>
              <a:rPr lang="en-US" sz="2200" dirty="0"/>
              <a:t> equity – inclusive, open and fair access by all stakeholders to decision processes</a:t>
            </a:r>
          </a:p>
          <a:p>
            <a:pPr marL="342900" indent="-342900">
              <a:spcBef>
                <a:spcPts val="0"/>
              </a:spcBef>
              <a:spcAft>
                <a:spcPts val="0"/>
              </a:spcAft>
              <a:buFont typeface="Arial" panose="020B0604020202020204" pitchFamily="34" charset="0"/>
              <a:buChar char="•"/>
            </a:pPr>
            <a:r>
              <a:rPr lang="en-US" sz="2200" i="1" dirty="0"/>
              <a:t>Cross-generational</a:t>
            </a:r>
            <a:r>
              <a:rPr lang="en-US" sz="2200" dirty="0"/>
              <a:t> equity – fair and just distribution of benefits and burdens to future generations</a:t>
            </a:r>
          </a:p>
          <a:p>
            <a:pPr marL="342900" indent="-342900">
              <a:spcBef>
                <a:spcPts val="0"/>
              </a:spcBef>
              <a:spcAft>
                <a:spcPts val="0"/>
              </a:spcAft>
              <a:buFont typeface="Arial" panose="020B0604020202020204" pitchFamily="34" charset="0"/>
              <a:buChar char="•"/>
            </a:pPr>
            <a:endParaRPr lang="en-US" sz="1000" dirty="0"/>
          </a:p>
          <a:p>
            <a:br>
              <a:rPr lang="en-US" dirty="0"/>
            </a:br>
            <a:endParaRPr lang="en-US" dirty="0"/>
          </a:p>
          <a:p>
            <a:br>
              <a:rPr lang="en-US" dirty="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2"/>
          <p:cNvSpPr>
            <a:spLocks noGrp="1"/>
          </p:cNvSpPr>
          <p:nvPr>
            <p:ph type="title"/>
          </p:nvPr>
        </p:nvSpPr>
        <p:spPr>
          <a:xfrm>
            <a:off x="1038639" y="0"/>
            <a:ext cx="7635461" cy="991352"/>
          </a:xfrm>
        </p:spPr>
        <p:txBody>
          <a:bodyPr/>
          <a:lstStyle/>
          <a:p>
            <a:r>
              <a:rPr lang="en-US" sz="2000" dirty="0"/>
              <a:t>Equity is </a:t>
            </a:r>
            <a:r>
              <a:rPr lang="en-US" sz="2000" i="1" dirty="0"/>
              <a:t>not</a:t>
            </a:r>
            <a:r>
              <a:rPr lang="en-US" sz="2000" dirty="0"/>
              <a:t> Equality</a:t>
            </a:r>
            <a:endParaRPr kumimoji="1" lang="zh-CN" altLang="en-US" sz="2200" dirty="0"/>
          </a:p>
        </p:txBody>
      </p:sp>
      <p:pic>
        <p:nvPicPr>
          <p:cNvPr id="6" name="officeArt object" descr="SLS-Teaching-Toolkit-Logo_Stacked (2).jpg">
            <a:extLst>
              <a:ext uri="{FF2B5EF4-FFF2-40B4-BE49-F238E27FC236}">
                <a16:creationId xmlns:a16="http://schemas.microsoft.com/office/drawing/2014/main" id="{77B169B2-6CB7-4516-B496-1E2524632E8C}"/>
              </a:ext>
            </a:extLst>
          </p:cNvPr>
          <p:cNvPicPr>
            <a:picLocks noGrp="1"/>
          </p:cNvPicPr>
          <p:nvPr>
            <p:ph idx="1"/>
          </p:nvPr>
        </p:nvPicPr>
        <p:blipFill>
          <a:blip r:embed="rId3"/>
          <a:stretch>
            <a:fillRect/>
          </a:stretch>
        </p:blipFill>
        <p:spPr>
          <a:xfrm>
            <a:off x="0" y="0"/>
            <a:ext cx="1038639" cy="991352"/>
          </a:xfrm>
          <a:prstGeom prst="rect">
            <a:avLst/>
          </a:prstGeom>
          <a:ln w="12700" cap="flat">
            <a:noFill/>
            <a:miter lim="400000"/>
          </a:ln>
          <a:effectLst/>
        </p:spPr>
      </p:pic>
      <p:sp>
        <p:nvSpPr>
          <p:cNvPr id="7" name="TextBox 6">
            <a:extLst>
              <a:ext uri="{FF2B5EF4-FFF2-40B4-BE49-F238E27FC236}">
                <a16:creationId xmlns:a16="http://schemas.microsoft.com/office/drawing/2014/main" id="{61AB35E5-0F5C-4D6E-8515-F7046B60B9EB}"/>
              </a:ext>
            </a:extLst>
          </p:cNvPr>
          <p:cNvSpPr txBox="1"/>
          <p:nvPr/>
        </p:nvSpPr>
        <p:spPr>
          <a:xfrm>
            <a:off x="1148316" y="1693122"/>
            <a:ext cx="10064708" cy="3693319"/>
          </a:xfrm>
          <a:prstGeom prst="rect">
            <a:avLst/>
          </a:prstGeom>
          <a:noFill/>
        </p:spPr>
        <p:txBody>
          <a:bodyPr wrap="square">
            <a:spAutoFit/>
          </a:bodyPr>
          <a:lstStyle/>
          <a:p>
            <a:pPr>
              <a:spcBef>
                <a:spcPts val="0"/>
              </a:spcBef>
              <a:spcAft>
                <a:spcPts val="0"/>
              </a:spcAft>
            </a:pPr>
            <a:r>
              <a:rPr lang="en-US" sz="2600" dirty="0">
                <a:solidFill>
                  <a:schemeClr val="bg1"/>
                </a:solidFill>
              </a:rPr>
              <a:t>It is important to differentiate equity from equality:</a:t>
            </a:r>
          </a:p>
          <a:p>
            <a:pPr>
              <a:spcBef>
                <a:spcPts val="0"/>
              </a:spcBef>
              <a:spcAft>
                <a:spcPts val="0"/>
              </a:spcAft>
            </a:pPr>
            <a:endParaRPr lang="en-US" sz="2600" dirty="0">
              <a:solidFill>
                <a:schemeClr val="bg1"/>
              </a:solidFill>
            </a:endParaRPr>
          </a:p>
          <a:p>
            <a:pPr marL="342900" indent="-342900">
              <a:spcBef>
                <a:spcPts val="0"/>
              </a:spcBef>
              <a:spcAft>
                <a:spcPts val="0"/>
              </a:spcAft>
              <a:buFont typeface="Arial" panose="020B0604020202020204" pitchFamily="34" charset="0"/>
              <a:buChar char="•"/>
            </a:pPr>
            <a:r>
              <a:rPr lang="en-US" sz="2600" dirty="0">
                <a:solidFill>
                  <a:schemeClr val="bg1"/>
                </a:solidFill>
              </a:rPr>
              <a:t>When a system is rooted in </a:t>
            </a:r>
            <a:r>
              <a:rPr lang="en-US" sz="2600" i="1" dirty="0">
                <a:solidFill>
                  <a:schemeClr val="bg1"/>
                </a:solidFill>
              </a:rPr>
              <a:t>equality</a:t>
            </a:r>
            <a:r>
              <a:rPr lang="en-US" sz="2600" dirty="0">
                <a:solidFill>
                  <a:schemeClr val="bg1"/>
                </a:solidFill>
              </a:rPr>
              <a:t>, all people, from all segments of society, are given the same opportunities and the same levels of support.</a:t>
            </a:r>
          </a:p>
          <a:p>
            <a:pPr marL="342900" indent="-342900">
              <a:spcBef>
                <a:spcPts val="0"/>
              </a:spcBef>
              <a:spcAft>
                <a:spcPts val="0"/>
              </a:spcAft>
              <a:buFont typeface="Arial" panose="020B0604020202020204" pitchFamily="34" charset="0"/>
              <a:buChar char="•"/>
            </a:pPr>
            <a:endParaRPr lang="en-US" sz="2600" dirty="0">
              <a:solidFill>
                <a:schemeClr val="bg1"/>
              </a:solidFill>
            </a:endParaRPr>
          </a:p>
          <a:p>
            <a:pPr marL="342900" indent="-342900">
              <a:spcBef>
                <a:spcPts val="0"/>
              </a:spcBef>
              <a:spcAft>
                <a:spcPts val="0"/>
              </a:spcAft>
              <a:buFont typeface="Arial" panose="020B0604020202020204" pitchFamily="34" charset="0"/>
              <a:buChar char="•"/>
            </a:pPr>
            <a:r>
              <a:rPr lang="en-US" sz="2600" dirty="0">
                <a:solidFill>
                  <a:schemeClr val="bg1"/>
                </a:solidFill>
              </a:rPr>
              <a:t>In contrast, a system rooted in </a:t>
            </a:r>
            <a:r>
              <a:rPr lang="en-US" sz="2600" i="1" dirty="0">
                <a:solidFill>
                  <a:schemeClr val="bg1"/>
                </a:solidFill>
              </a:rPr>
              <a:t>equity</a:t>
            </a:r>
            <a:r>
              <a:rPr lang="en-US" sz="2600" dirty="0">
                <a:solidFill>
                  <a:schemeClr val="bg1"/>
                </a:solidFill>
              </a:rPr>
              <a:t> goes a step further and offers different levels of support depending upon need, to achieve greater fairness of outcomes.</a:t>
            </a:r>
          </a:p>
        </p:txBody>
      </p:sp>
    </p:spTree>
    <p:extLst>
      <p:ext uri="{BB962C8B-B14F-4D97-AF65-F5344CB8AC3E}">
        <p14:creationId xmlns:p14="http://schemas.microsoft.com/office/powerpoint/2010/main" val="4276980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CEB31878-48CA-4613-B99E-51111E2495AF}"/>
              </a:ext>
            </a:extLst>
          </p:cNvPr>
          <p:cNvSpPr>
            <a:spLocks noGrp="1"/>
          </p:cNvSpPr>
          <p:nvPr>
            <p:ph sz="half" idx="2"/>
          </p:nvPr>
        </p:nvSpPr>
        <p:spPr>
          <a:xfrm>
            <a:off x="794090" y="1603278"/>
            <a:ext cx="10023061" cy="3885359"/>
          </a:xfrm>
        </p:spPr>
        <p:txBody>
          <a:bodyPr/>
          <a:lstStyle/>
          <a:p>
            <a:r>
              <a:rPr lang="en-US" sz="2600" i="1" dirty="0"/>
              <a:t>Equality gives everyone the right to ride on the bus, in any seat they choose. Equity ensures there are bus lines where people need them so they can get to school or the doctor or work. It means policies and investments that grow good jobs and expand entrepreneurship opportunities for low-income people and people of color. It means policies that build human capabilities by upgrading the education and skill of the nation’s diverse workforce. It means policies that dismantle destructive barriers to economic inclusion and civic participation, and build healthy communities of opportunity for all</a:t>
            </a:r>
            <a:r>
              <a:rPr lang="en-US" sz="2600" dirty="0"/>
              <a:t>.</a:t>
            </a:r>
            <a:endParaRPr lang="en-US" sz="2600" dirty="0">
              <a:latin typeface="+mj-lt"/>
              <a:cs typeface="Arial" panose="020B0604020202020204" pitchFamily="34" charset="0"/>
            </a:endParaRPr>
          </a:p>
          <a:p>
            <a:pPr marL="5029200"/>
            <a:r>
              <a:rPr lang="en-US" sz="1800" u="sng" dirty="0">
                <a:hlinkClick r:id="rId3"/>
              </a:rPr>
              <a:t>- Angela Glover Blackwell, PolicyLink</a:t>
            </a:r>
            <a:endParaRPr lang="en-US" sz="1800" dirty="0">
              <a:latin typeface="+mj-lt"/>
            </a:endParaRPr>
          </a:p>
        </p:txBody>
      </p:sp>
      <p:sp>
        <p:nvSpPr>
          <p:cNvPr id="19" name="标题 2"/>
          <p:cNvSpPr>
            <a:spLocks noGrp="1"/>
          </p:cNvSpPr>
          <p:nvPr>
            <p:ph type="title"/>
          </p:nvPr>
        </p:nvSpPr>
        <p:spPr>
          <a:xfrm>
            <a:off x="1038639" y="0"/>
            <a:ext cx="7635461" cy="991352"/>
          </a:xfrm>
        </p:spPr>
        <p:txBody>
          <a:bodyPr/>
          <a:lstStyle/>
          <a:p>
            <a:r>
              <a:rPr lang="en-US" sz="2000" dirty="0"/>
              <a:t>Equity is </a:t>
            </a:r>
            <a:r>
              <a:rPr lang="en-US" sz="2000" i="1" dirty="0"/>
              <a:t>not</a:t>
            </a:r>
            <a:r>
              <a:rPr lang="en-US" sz="2000" dirty="0"/>
              <a:t> Equality: BUS EXAMPLE</a:t>
            </a:r>
            <a:endParaRPr kumimoji="1" lang="zh-CN" altLang="en-US" sz="2200" dirty="0"/>
          </a:p>
        </p:txBody>
      </p:sp>
      <p:pic>
        <p:nvPicPr>
          <p:cNvPr id="6" name="officeArt object" descr="SLS-Teaching-Toolkit-Logo_Stacked (2).jpg">
            <a:extLst>
              <a:ext uri="{FF2B5EF4-FFF2-40B4-BE49-F238E27FC236}">
                <a16:creationId xmlns:a16="http://schemas.microsoft.com/office/drawing/2014/main" id="{77B169B2-6CB7-4516-B496-1E2524632E8C}"/>
              </a:ext>
            </a:extLst>
          </p:cNvPr>
          <p:cNvPicPr>
            <a:picLocks noGrp="1"/>
          </p:cNvPicPr>
          <p:nvPr>
            <p:ph idx="1"/>
          </p:nvPr>
        </p:nvPicPr>
        <p:blipFill>
          <a:blip r:embed="rId4"/>
          <a:stretch>
            <a:fillRect/>
          </a:stretch>
        </p:blipFill>
        <p:spPr>
          <a:xfrm>
            <a:off x="0" y="0"/>
            <a:ext cx="1038639" cy="991352"/>
          </a:xfrm>
          <a:prstGeom prst="rect">
            <a:avLst/>
          </a:prstGeom>
          <a:ln w="12700" cap="flat">
            <a:noFill/>
            <a:miter lim="400000"/>
          </a:ln>
          <a:effectLst/>
        </p:spPr>
      </p:pic>
    </p:spTree>
    <p:extLst>
      <p:ext uri="{BB962C8B-B14F-4D97-AF65-F5344CB8AC3E}">
        <p14:creationId xmlns:p14="http://schemas.microsoft.com/office/powerpoint/2010/main" val="1655772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CA10C-6111-4CD4-922C-83492AEA19BF}"/>
              </a:ext>
            </a:extLst>
          </p:cNvPr>
          <p:cNvSpPr>
            <a:spLocks noGrp="1"/>
          </p:cNvSpPr>
          <p:nvPr>
            <p:ph type="title"/>
          </p:nvPr>
        </p:nvSpPr>
        <p:spPr>
          <a:xfrm>
            <a:off x="1038639" y="0"/>
            <a:ext cx="7800561" cy="991352"/>
          </a:xfrm>
        </p:spPr>
        <p:txBody>
          <a:bodyPr/>
          <a:lstStyle/>
          <a:p>
            <a:r>
              <a:rPr lang="en-US" dirty="0"/>
              <a:t>Equity is nuanced</a:t>
            </a:r>
          </a:p>
        </p:txBody>
      </p:sp>
      <p:sp>
        <p:nvSpPr>
          <p:cNvPr id="4" name="Content Placeholder 3">
            <a:extLst>
              <a:ext uri="{FF2B5EF4-FFF2-40B4-BE49-F238E27FC236}">
                <a16:creationId xmlns:a16="http://schemas.microsoft.com/office/drawing/2014/main" id="{BA346361-497D-4111-BF18-644B86F5064C}"/>
              </a:ext>
            </a:extLst>
          </p:cNvPr>
          <p:cNvSpPr>
            <a:spLocks noGrp="1"/>
          </p:cNvSpPr>
          <p:nvPr>
            <p:ph sz="half" idx="2"/>
          </p:nvPr>
        </p:nvSpPr>
        <p:spPr>
          <a:xfrm>
            <a:off x="738340" y="1117463"/>
            <a:ext cx="10407853" cy="1440680"/>
          </a:xfrm>
        </p:spPr>
        <p:txBody>
          <a:bodyPr/>
          <a:lstStyle/>
          <a:p>
            <a:r>
              <a:rPr lang="en-US" sz="3000" dirty="0"/>
              <a:t>Look at the equity graphics below. What is similar about them? What is different? What do they add to the conversation about equity? What do they leave out? </a:t>
            </a:r>
          </a:p>
          <a:p>
            <a:endParaRPr lang="en-US" sz="3000" dirty="0"/>
          </a:p>
        </p:txBody>
      </p:sp>
      <p:pic>
        <p:nvPicPr>
          <p:cNvPr id="10" name="officeArt object" descr="SLS-Teaching-Toolkit-Logo_Stacked (2).jpg">
            <a:extLst>
              <a:ext uri="{FF2B5EF4-FFF2-40B4-BE49-F238E27FC236}">
                <a16:creationId xmlns:a16="http://schemas.microsoft.com/office/drawing/2014/main" id="{C86C0B17-778D-4F97-8E12-2522E8116884}"/>
              </a:ext>
            </a:extLst>
          </p:cNvPr>
          <p:cNvPicPr>
            <a:picLocks noGrp="1"/>
          </p:cNvPicPr>
          <p:nvPr>
            <p:ph idx="1"/>
          </p:nvPr>
        </p:nvPicPr>
        <p:blipFill>
          <a:blip r:embed="rId3"/>
          <a:stretch>
            <a:fillRect/>
          </a:stretch>
        </p:blipFill>
        <p:spPr>
          <a:xfrm>
            <a:off x="0" y="0"/>
            <a:ext cx="1038639" cy="991352"/>
          </a:xfrm>
          <a:prstGeom prst="rect">
            <a:avLst/>
          </a:prstGeom>
          <a:ln w="12700" cap="flat">
            <a:noFill/>
            <a:miter lim="400000"/>
          </a:ln>
          <a:effectLst/>
        </p:spPr>
      </p:pic>
      <p:grpSp>
        <p:nvGrpSpPr>
          <p:cNvPr id="18" name="Group 17">
            <a:extLst>
              <a:ext uri="{FF2B5EF4-FFF2-40B4-BE49-F238E27FC236}">
                <a16:creationId xmlns:a16="http://schemas.microsoft.com/office/drawing/2014/main" id="{821484D7-3EBB-4F63-8355-B3D2F2617873}"/>
              </a:ext>
            </a:extLst>
          </p:cNvPr>
          <p:cNvGrpSpPr/>
          <p:nvPr/>
        </p:nvGrpSpPr>
        <p:grpSpPr>
          <a:xfrm>
            <a:off x="865657" y="2651525"/>
            <a:ext cx="10460685" cy="3904353"/>
            <a:chOff x="685508" y="2651525"/>
            <a:chExt cx="10460685" cy="3904353"/>
          </a:xfrm>
        </p:grpSpPr>
        <p:grpSp>
          <p:nvGrpSpPr>
            <p:cNvPr id="16" name="Group 15">
              <a:extLst>
                <a:ext uri="{FF2B5EF4-FFF2-40B4-BE49-F238E27FC236}">
                  <a16:creationId xmlns:a16="http://schemas.microsoft.com/office/drawing/2014/main" id="{D7CC7814-7418-4F13-A5C6-CD32A7ABB05A}"/>
                </a:ext>
              </a:extLst>
            </p:cNvPr>
            <p:cNvGrpSpPr/>
            <p:nvPr/>
          </p:nvGrpSpPr>
          <p:grpSpPr>
            <a:xfrm>
              <a:off x="685508" y="2651525"/>
              <a:ext cx="10168720" cy="3462345"/>
              <a:chOff x="704828" y="1667050"/>
              <a:chExt cx="10168720" cy="3462345"/>
            </a:xfrm>
          </p:grpSpPr>
          <p:sp>
            <p:nvSpPr>
              <p:cNvPr id="14" name="Rectangle 13">
                <a:extLst>
                  <a:ext uri="{FF2B5EF4-FFF2-40B4-BE49-F238E27FC236}">
                    <a16:creationId xmlns:a16="http://schemas.microsoft.com/office/drawing/2014/main" id="{53178E34-22EB-4058-A177-BE18B90EAD3D}"/>
                  </a:ext>
                </a:extLst>
              </p:cNvPr>
              <p:cNvSpPr/>
              <p:nvPr/>
            </p:nvSpPr>
            <p:spPr>
              <a:xfrm>
                <a:off x="704828" y="4667730"/>
                <a:ext cx="2794690" cy="461665"/>
              </a:xfrm>
              <a:prstGeom prst="rect">
                <a:avLst/>
              </a:prstGeom>
            </p:spPr>
            <p:txBody>
              <a:bodyPr wrap="square">
                <a:spAutoFit/>
              </a:bodyPr>
              <a:lstStyle/>
              <a:p>
                <a:r>
                  <a:rPr lang="en-US" sz="1200" u="sng" dirty="0">
                    <a:solidFill>
                      <a:srgbClr val="0563C1"/>
                    </a:solidFill>
                    <a:latin typeface="Times New Roman" panose="02020603050405020304" pitchFamily="18" charset="0"/>
                    <a:hlinkClick r:id="rId4"/>
                  </a:rPr>
                  <a:t>Interaction Institute for Social Change</a:t>
                </a:r>
                <a:r>
                  <a:rPr lang="en-US" sz="1200" dirty="0">
                    <a:solidFill>
                      <a:srgbClr val="000000"/>
                    </a:solidFill>
                    <a:latin typeface="Times New Roman" panose="02020603050405020304" pitchFamily="18" charset="0"/>
                  </a:rPr>
                  <a:t> | </a:t>
                </a:r>
                <a:r>
                  <a:rPr lang="en-US" sz="1200" u="sng" dirty="0">
                    <a:solidFill>
                      <a:srgbClr val="0563C1"/>
                    </a:solidFill>
                    <a:latin typeface="Times New Roman" panose="02020603050405020304" pitchFamily="18" charset="0"/>
                    <a:hlinkClick r:id="rId5"/>
                  </a:rPr>
                  <a:t>Artist: Angus Maguire</a:t>
                </a:r>
                <a:endParaRPr lang="en-US" sz="1200" dirty="0"/>
              </a:p>
            </p:txBody>
          </p:sp>
          <p:grpSp>
            <p:nvGrpSpPr>
              <p:cNvPr id="15" name="Group 14">
                <a:extLst>
                  <a:ext uri="{FF2B5EF4-FFF2-40B4-BE49-F238E27FC236}">
                    <a16:creationId xmlns:a16="http://schemas.microsoft.com/office/drawing/2014/main" id="{A45CDE72-AFED-4C9D-BC8F-F4D8BE00E56E}"/>
                  </a:ext>
                </a:extLst>
              </p:cNvPr>
              <p:cNvGrpSpPr/>
              <p:nvPr/>
            </p:nvGrpSpPr>
            <p:grpSpPr>
              <a:xfrm>
                <a:off x="757660" y="1667050"/>
                <a:ext cx="10115888" cy="3277503"/>
                <a:chOff x="757660" y="1687635"/>
                <a:chExt cx="10115888" cy="3277503"/>
              </a:xfrm>
            </p:grpSpPr>
            <p:grpSp>
              <p:nvGrpSpPr>
                <p:cNvPr id="12" name="Group 11">
                  <a:extLst>
                    <a:ext uri="{FF2B5EF4-FFF2-40B4-BE49-F238E27FC236}">
                      <a16:creationId xmlns:a16="http://schemas.microsoft.com/office/drawing/2014/main" id="{3613455A-E0AD-4EF3-9A2E-BDE723C91732}"/>
                    </a:ext>
                  </a:extLst>
                </p:cNvPr>
                <p:cNvGrpSpPr/>
                <p:nvPr/>
              </p:nvGrpSpPr>
              <p:grpSpPr>
                <a:xfrm>
                  <a:off x="757660" y="1900413"/>
                  <a:ext cx="7286160" cy="2817067"/>
                  <a:chOff x="4238644" y="1842425"/>
                  <a:chExt cx="7286160" cy="2817067"/>
                </a:xfrm>
              </p:grpSpPr>
              <p:pic>
                <p:nvPicPr>
                  <p:cNvPr id="6" name="Picture 5">
                    <a:extLst>
                      <a:ext uri="{FF2B5EF4-FFF2-40B4-BE49-F238E27FC236}">
                        <a16:creationId xmlns:a16="http://schemas.microsoft.com/office/drawing/2014/main" id="{7B59D100-C6EA-465C-A361-81334A97DA85}"/>
                      </a:ext>
                    </a:extLst>
                  </p:cNvPr>
                  <p:cNvPicPr>
                    <a:picLocks noChangeAspect="1"/>
                  </p:cNvPicPr>
                  <p:nvPr/>
                </p:nvPicPr>
                <p:blipFill>
                  <a:blip r:embed="rId6"/>
                  <a:stretch>
                    <a:fillRect/>
                  </a:stretch>
                </p:blipFill>
                <p:spPr>
                  <a:xfrm>
                    <a:off x="7871746" y="2043681"/>
                    <a:ext cx="3653058" cy="2368203"/>
                  </a:xfrm>
                  <a:prstGeom prst="rect">
                    <a:avLst/>
                  </a:prstGeom>
                </p:spPr>
              </p:pic>
              <p:pic>
                <p:nvPicPr>
                  <p:cNvPr id="8" name="Picture 7">
                    <a:extLst>
                      <a:ext uri="{FF2B5EF4-FFF2-40B4-BE49-F238E27FC236}">
                        <a16:creationId xmlns:a16="http://schemas.microsoft.com/office/drawing/2014/main" id="{54BC48AB-6D8C-4160-8A9C-99BB51F383F6}"/>
                      </a:ext>
                    </a:extLst>
                  </p:cNvPr>
                  <p:cNvPicPr>
                    <a:picLocks noChangeAspect="1"/>
                  </p:cNvPicPr>
                  <p:nvPr/>
                </p:nvPicPr>
                <p:blipFill>
                  <a:blip r:embed="rId7"/>
                  <a:stretch>
                    <a:fillRect/>
                  </a:stretch>
                </p:blipFill>
                <p:spPr>
                  <a:xfrm>
                    <a:off x="4238644" y="1842425"/>
                    <a:ext cx="3261502" cy="2817067"/>
                  </a:xfrm>
                  <a:prstGeom prst="rect">
                    <a:avLst/>
                  </a:prstGeom>
                </p:spPr>
              </p:pic>
            </p:grpSp>
            <p:pic>
              <p:nvPicPr>
                <p:cNvPr id="13" name="Picture 12">
                  <a:extLst>
                    <a:ext uri="{FF2B5EF4-FFF2-40B4-BE49-F238E27FC236}">
                      <a16:creationId xmlns:a16="http://schemas.microsoft.com/office/drawing/2014/main" id="{B28C6CE5-169D-4D30-8D3C-36119FD7AB56}"/>
                    </a:ext>
                  </a:extLst>
                </p:cNvPr>
                <p:cNvPicPr>
                  <a:picLocks noChangeAspect="1"/>
                </p:cNvPicPr>
                <p:nvPr/>
              </p:nvPicPr>
              <p:blipFill>
                <a:blip r:embed="rId8"/>
                <a:stretch>
                  <a:fillRect/>
                </a:stretch>
              </p:blipFill>
              <p:spPr>
                <a:xfrm>
                  <a:off x="8415421" y="1687635"/>
                  <a:ext cx="2458127" cy="3277503"/>
                </a:xfrm>
                <a:prstGeom prst="rect">
                  <a:avLst/>
                </a:prstGeom>
              </p:spPr>
            </p:pic>
          </p:grpSp>
          <p:sp>
            <p:nvSpPr>
              <p:cNvPr id="9" name="Rectangle 8">
                <a:extLst>
                  <a:ext uri="{FF2B5EF4-FFF2-40B4-BE49-F238E27FC236}">
                    <a16:creationId xmlns:a16="http://schemas.microsoft.com/office/drawing/2014/main" id="{FC6307AF-B8C9-4182-840B-4880BF328539}"/>
                  </a:ext>
                </a:extLst>
              </p:cNvPr>
              <p:cNvSpPr/>
              <p:nvPr/>
            </p:nvSpPr>
            <p:spPr>
              <a:xfrm>
                <a:off x="4300302" y="4458195"/>
                <a:ext cx="3743517" cy="461665"/>
              </a:xfrm>
              <a:prstGeom prst="rect">
                <a:avLst/>
              </a:prstGeom>
            </p:spPr>
            <p:txBody>
              <a:bodyPr wrap="square">
                <a:spAutoFit/>
              </a:bodyPr>
              <a:lstStyle/>
              <a:p>
                <a:r>
                  <a:rPr lang="en-US" sz="1200" u="sng" dirty="0">
                    <a:hlinkClick r:id="rId9"/>
                  </a:rPr>
                  <a:t>Visualizing Health Equity: One Size Does Not Fit All, infographic by Robert Wood Johnson Foundation</a:t>
                </a:r>
                <a:endParaRPr lang="en-US" sz="1200" dirty="0"/>
              </a:p>
            </p:txBody>
          </p:sp>
        </p:grpSp>
        <p:sp>
          <p:nvSpPr>
            <p:cNvPr id="17" name="Rectangle 16">
              <a:extLst>
                <a:ext uri="{FF2B5EF4-FFF2-40B4-BE49-F238E27FC236}">
                  <a16:creationId xmlns:a16="http://schemas.microsoft.com/office/drawing/2014/main" id="{FB9B487C-4E53-4E30-B607-052AF20F698D}"/>
                </a:ext>
              </a:extLst>
            </p:cNvPr>
            <p:cNvSpPr/>
            <p:nvPr/>
          </p:nvSpPr>
          <p:spPr>
            <a:xfrm>
              <a:off x="8351503" y="5909547"/>
              <a:ext cx="2794690" cy="646331"/>
            </a:xfrm>
            <a:prstGeom prst="rect">
              <a:avLst/>
            </a:prstGeom>
          </p:spPr>
          <p:txBody>
            <a:bodyPr wrap="square">
              <a:spAutoFit/>
            </a:bodyPr>
            <a:lstStyle/>
            <a:p>
              <a:r>
                <a:rPr lang="en-US" sz="1200" u="sng" dirty="0">
                  <a:hlinkClick r:id="rId10"/>
                </a:rPr>
                <a:t>“Social Justice is about Equity,” Sam Killerman</a:t>
              </a:r>
              <a:r>
                <a:rPr lang="en-US" sz="1200" dirty="0"/>
                <a:t> </a:t>
              </a:r>
            </a:p>
            <a:p>
              <a:r>
                <a:rPr lang="en-US" sz="1200" dirty="0"/>
                <a:t> </a:t>
              </a:r>
            </a:p>
          </p:txBody>
        </p:sp>
      </p:grpSp>
    </p:spTree>
    <p:extLst>
      <p:ext uri="{BB962C8B-B14F-4D97-AF65-F5344CB8AC3E}">
        <p14:creationId xmlns:p14="http://schemas.microsoft.com/office/powerpoint/2010/main" val="3197517910"/>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76FF7F93-EEA6-294E-84E8-615399F67F7F}" vid="{1A258FE5-648D-5747-82B2-982412CD77F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76FF7F93-EEA6-294E-84E8-615399F67F7F}" vid="{FB1265B7-2404-9945-930F-E828537A7835}"/>
    </a:ext>
  </a:extLst>
</a:theme>
</file>

<file path=ppt/theme/theme3.xml><?xml version="1.0" encoding="utf-8"?>
<a:theme xmlns:a="http://schemas.openxmlformats.org/drawingml/2006/main" name="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76FF7F93-EEA6-294E-84E8-615399F67F7F}" vid="{EB966141-62CB-DA40-A16C-6C6A6013C814}"/>
    </a:ext>
  </a:extLst>
</a:theme>
</file>

<file path=ppt/theme/theme4.xml><?xml version="1.0" encoding="utf-8"?>
<a:theme xmlns:a="http://schemas.openxmlformats.org/drawingml/2006/main" name="1_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76FF7F93-EEA6-294E-84E8-615399F67F7F}" vid="{26012BE2-32FA-E84A-AB64-CDF8599E549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Template2</Template>
  <TotalTime>7355</TotalTime>
  <Words>2200</Words>
  <Application>Microsoft Office PowerPoint</Application>
  <PresentationFormat>Widescreen</PresentationFormat>
  <Paragraphs>111</Paragraphs>
  <Slides>16</Slides>
  <Notes>11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16</vt:i4>
      </vt:variant>
    </vt:vector>
  </HeadingPairs>
  <TitlesOfParts>
    <vt:vector size="26" baseType="lpstr">
      <vt:lpstr>Arial</vt:lpstr>
      <vt:lpstr>Calibri</vt:lpstr>
      <vt:lpstr>Calibri Light</vt:lpstr>
      <vt:lpstr>Lucida Grande</vt:lpstr>
      <vt:lpstr>Roboto Light</vt:lpstr>
      <vt:lpstr>Times New Roman</vt:lpstr>
      <vt:lpstr>1_Custom Design</vt:lpstr>
      <vt:lpstr>Custom Design</vt:lpstr>
      <vt:lpstr>White Main</vt:lpstr>
      <vt:lpstr>1_White Main</vt:lpstr>
      <vt:lpstr>PowerPoint Presentation</vt:lpstr>
      <vt:lpstr>The OXFAM DOUGHNUT</vt:lpstr>
      <vt:lpstr>PowerPoint Presentation</vt:lpstr>
      <vt:lpstr>Post-video discussion</vt:lpstr>
      <vt:lpstr>Sustainability and Equity</vt:lpstr>
      <vt:lpstr>What Do we mean by “Equity?”</vt:lpstr>
      <vt:lpstr>Equity is not Equality</vt:lpstr>
      <vt:lpstr>Equity is not Equality: BUS EXAMPLE</vt:lpstr>
      <vt:lpstr>Equity is nuanced</vt:lpstr>
      <vt:lpstr>What does Equity Mean for an engineer? </vt:lpstr>
      <vt:lpstr>What does Equity Mean for an economist? </vt:lpstr>
      <vt:lpstr>What does Equity Mean for a Scientist? </vt:lpstr>
      <vt:lpstr>What does Equity Mean for AN Industrial Designer? </vt:lpstr>
      <vt:lpstr>What does Equity Mean for Computer scientist? </vt:lpstr>
      <vt:lpstr>Wrap-up</vt:lpstr>
      <vt:lpstr>Find more tools</vt:lpstr>
    </vt:vector>
  </TitlesOfParts>
  <Company>Georgia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Hirsch, Jennifer L</dc:creator>
  <cp:lastModifiedBy>Hirsch, Jennifer L</cp:lastModifiedBy>
  <cp:revision>121</cp:revision>
  <dcterms:created xsi:type="dcterms:W3CDTF">2019-11-25T17:19:24Z</dcterms:created>
  <dcterms:modified xsi:type="dcterms:W3CDTF">2021-02-11T00:24:36Z</dcterms:modified>
</cp:coreProperties>
</file>