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0" r:id="rId1"/>
    <p:sldMasterId id="2147483667" r:id="rId2"/>
  </p:sldMasterIdLst>
  <p:notesMasterIdLst>
    <p:notesMasterId r:id="rId13"/>
  </p:notesMasterIdLst>
  <p:sldIdLst>
    <p:sldId id="257" r:id="rId3"/>
    <p:sldId id="258" r:id="rId4"/>
    <p:sldId id="259" r:id="rId5"/>
    <p:sldId id="265" r:id="rId6"/>
    <p:sldId id="264" r:id="rId7"/>
    <p:sldId id="260" r:id="rId8"/>
    <p:sldId id="261" r:id="rId9"/>
    <p:sldId id="262" r:id="rId10"/>
    <p:sldId id="266" r:id="rId11"/>
    <p:sldId id="263" r:id="rId12"/>
  </p:sldIdLst>
  <p:sldSz cx="12192000" cy="6858000"/>
  <p:notesSz cx="6858000" cy="108585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73" userDrawn="1">
          <p15:clr>
            <a:srgbClr val="A4A3A4"/>
          </p15:clr>
        </p15:guide>
        <p15:guide id="2" pos="244"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Ederer, David J" initials="DJE" lastIdx="1" clrIdx="0"/>
  <p:cmAuthor id="1" name="Bethany Jacobs" initials="BJ" lastIdx="13" clrIdx="1">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2626"/>
    <a:srgbClr val="EEB21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B2D7170-A2BA-402D-BD0B-42FDAB5F66B7}" v="1" dt="2018-06-21T14:00:18.08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269" autoAdjust="0"/>
    <p:restoredTop sz="71190" autoAdjust="0"/>
  </p:normalViewPr>
  <p:slideViewPr>
    <p:cSldViewPr snapToGrid="0" snapToObjects="1">
      <p:cViewPr varScale="1">
        <p:scale>
          <a:sx n="48" d="100"/>
          <a:sy n="48" d="100"/>
        </p:scale>
        <p:origin x="1692" y="48"/>
      </p:cViewPr>
      <p:guideLst>
        <p:guide orient="horz" pos="773"/>
        <p:guide pos="244"/>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presProps" Target="presProps.xml"/><Relationship Id="rId10" Type="http://schemas.openxmlformats.org/officeDocument/2006/relationships/slide" Target="slides/slide8.xml"/><Relationship Id="rId19" Type="http://schemas.microsoft.com/office/2015/10/relationships/revisionInfo" Target="revisionInfo.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commentAuthors" Target="commentAuthor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C1DDC83-0783-4C9C-A81C-692708CA7BBC}" type="doc">
      <dgm:prSet loTypeId="urn:microsoft.com/office/officeart/2005/8/layout/cycle3" loCatId="cycle" qsTypeId="urn:microsoft.com/office/officeart/2005/8/quickstyle/simple1" qsCatId="simple" csTypeId="urn:microsoft.com/office/officeart/2005/8/colors/accent1_2" csCatId="accent1" phldr="1"/>
      <dgm:spPr/>
      <dgm:t>
        <a:bodyPr/>
        <a:lstStyle/>
        <a:p>
          <a:endParaRPr lang="en-US"/>
        </a:p>
      </dgm:t>
    </dgm:pt>
    <dgm:pt modelId="{3552BFE7-BDA0-47F1-9FF4-90790E211897}">
      <dgm:prSet phldrT="[Text]"/>
      <dgm:spPr/>
      <dgm:t>
        <a:bodyPr/>
        <a:lstStyle/>
        <a:p>
          <a:r>
            <a:rPr lang="en-US" dirty="0"/>
            <a:t>Transit  (1999)</a:t>
          </a:r>
        </a:p>
      </dgm:t>
    </dgm:pt>
    <dgm:pt modelId="{B6D42D9A-EF66-4DCE-839D-C26589328242}" type="parTrans" cxnId="{A6654521-A8DC-47D8-A927-31CEB7E1B147}">
      <dgm:prSet/>
      <dgm:spPr/>
      <dgm:t>
        <a:bodyPr/>
        <a:lstStyle/>
        <a:p>
          <a:endParaRPr lang="en-US"/>
        </a:p>
      </dgm:t>
    </dgm:pt>
    <dgm:pt modelId="{1506CC06-D47E-4174-8061-43E05FD31EDD}" type="sibTrans" cxnId="{A6654521-A8DC-47D8-A927-31CEB7E1B147}">
      <dgm:prSet/>
      <dgm:spPr/>
      <dgm:t>
        <a:bodyPr/>
        <a:lstStyle/>
        <a:p>
          <a:endParaRPr lang="en-US"/>
        </a:p>
      </dgm:t>
    </dgm:pt>
    <dgm:pt modelId="{E7541123-4BC9-417E-B4F5-6CF04FAED08A}">
      <dgm:prSet phldrT="[Text]"/>
      <dgm:spPr/>
      <dgm:t>
        <a:bodyPr/>
        <a:lstStyle/>
        <a:p>
          <a:r>
            <a:rPr lang="en-US" dirty="0"/>
            <a:t>Economic Development (1999)</a:t>
          </a:r>
        </a:p>
      </dgm:t>
    </dgm:pt>
    <dgm:pt modelId="{CC3CB856-91C9-4FB2-BE38-0CE5F42AA90E}" type="parTrans" cxnId="{48F7DF88-75BF-4857-B603-8834FC45248A}">
      <dgm:prSet/>
      <dgm:spPr/>
      <dgm:t>
        <a:bodyPr/>
        <a:lstStyle/>
        <a:p>
          <a:endParaRPr lang="en-US"/>
        </a:p>
      </dgm:t>
    </dgm:pt>
    <dgm:pt modelId="{026E7149-8FA5-431B-8EF1-9F882C244171}" type="sibTrans" cxnId="{48F7DF88-75BF-4857-B603-8834FC45248A}">
      <dgm:prSet/>
      <dgm:spPr/>
      <dgm:t>
        <a:bodyPr/>
        <a:lstStyle/>
        <a:p>
          <a:endParaRPr lang="en-US"/>
        </a:p>
      </dgm:t>
    </dgm:pt>
    <dgm:pt modelId="{8CB7E169-764C-42C0-94E9-DB17B942074E}">
      <dgm:prSet phldrT="[Text]"/>
      <dgm:spPr/>
      <dgm:t>
        <a:bodyPr/>
        <a:lstStyle/>
        <a:p>
          <a:r>
            <a:rPr lang="en-US" dirty="0"/>
            <a:t>Trail (2001)</a:t>
          </a:r>
        </a:p>
      </dgm:t>
    </dgm:pt>
    <dgm:pt modelId="{F4444562-9E25-4E3C-AC5A-182B631D7BE2}" type="parTrans" cxnId="{784BA76E-E2DB-482E-938A-C63ED8BBD77A}">
      <dgm:prSet/>
      <dgm:spPr/>
      <dgm:t>
        <a:bodyPr/>
        <a:lstStyle/>
        <a:p>
          <a:endParaRPr lang="en-US"/>
        </a:p>
      </dgm:t>
    </dgm:pt>
    <dgm:pt modelId="{84202058-008E-449D-B993-4A6BEBC6A0D5}" type="sibTrans" cxnId="{784BA76E-E2DB-482E-938A-C63ED8BBD77A}">
      <dgm:prSet/>
      <dgm:spPr/>
      <dgm:t>
        <a:bodyPr/>
        <a:lstStyle/>
        <a:p>
          <a:endParaRPr lang="en-US"/>
        </a:p>
      </dgm:t>
    </dgm:pt>
    <dgm:pt modelId="{E21154C0-869D-4702-8C01-27B5FDDED344}">
      <dgm:prSet phldrT="[Text]"/>
      <dgm:spPr/>
      <dgm:t>
        <a:bodyPr/>
        <a:lstStyle/>
        <a:p>
          <a:r>
            <a:rPr lang="en-US" dirty="0"/>
            <a:t>Parks (2004)</a:t>
          </a:r>
        </a:p>
      </dgm:t>
    </dgm:pt>
    <dgm:pt modelId="{7CC175F9-6878-4028-85B2-4480D0CD6036}" type="parTrans" cxnId="{F7FCA773-9A97-4677-B18C-68C1880ADD16}">
      <dgm:prSet/>
      <dgm:spPr/>
      <dgm:t>
        <a:bodyPr/>
        <a:lstStyle/>
        <a:p>
          <a:endParaRPr lang="en-US"/>
        </a:p>
      </dgm:t>
    </dgm:pt>
    <dgm:pt modelId="{CED49A28-563F-4BC9-BEBF-8CCF56C726C1}" type="sibTrans" cxnId="{F7FCA773-9A97-4677-B18C-68C1880ADD16}">
      <dgm:prSet/>
      <dgm:spPr/>
      <dgm:t>
        <a:bodyPr/>
        <a:lstStyle/>
        <a:p>
          <a:endParaRPr lang="en-US"/>
        </a:p>
      </dgm:t>
    </dgm:pt>
    <dgm:pt modelId="{D5B24A00-F9B9-49E0-9C75-8887CEB9146E}">
      <dgm:prSet phldrT="[Text]"/>
      <dgm:spPr/>
      <dgm:t>
        <a:bodyPr/>
        <a:lstStyle/>
        <a:p>
          <a:r>
            <a:rPr lang="en-US" dirty="0"/>
            <a:t>Affordable Housing (2005)</a:t>
          </a:r>
        </a:p>
      </dgm:t>
    </dgm:pt>
    <dgm:pt modelId="{458D4017-2934-444F-A535-0AFE7C42A53A}" type="parTrans" cxnId="{4D51BF6B-6C93-4EBF-8D07-BE30429A9DA1}">
      <dgm:prSet/>
      <dgm:spPr/>
      <dgm:t>
        <a:bodyPr/>
        <a:lstStyle/>
        <a:p>
          <a:endParaRPr lang="en-US"/>
        </a:p>
      </dgm:t>
    </dgm:pt>
    <dgm:pt modelId="{B2DB7734-B7B3-454C-9E5A-2591AC9E7C5D}" type="sibTrans" cxnId="{4D51BF6B-6C93-4EBF-8D07-BE30429A9DA1}">
      <dgm:prSet/>
      <dgm:spPr/>
      <dgm:t>
        <a:bodyPr/>
        <a:lstStyle/>
        <a:p>
          <a:endParaRPr lang="en-US"/>
        </a:p>
      </dgm:t>
    </dgm:pt>
    <dgm:pt modelId="{A4398C35-9653-4E91-A492-032E66CDE682}">
      <dgm:prSet phldrT="[Text]"/>
      <dgm:spPr/>
      <dgm:t>
        <a:bodyPr/>
        <a:lstStyle/>
        <a:p>
          <a:r>
            <a:rPr lang="en-US" dirty="0"/>
            <a:t>Public Realm (2006)</a:t>
          </a:r>
        </a:p>
      </dgm:t>
    </dgm:pt>
    <dgm:pt modelId="{7B3CC593-6B09-4CDB-BD29-BF9B2B09C34B}" type="parTrans" cxnId="{917754D5-029C-4EE9-9905-3A938D49E7A5}">
      <dgm:prSet/>
      <dgm:spPr/>
      <dgm:t>
        <a:bodyPr/>
        <a:lstStyle/>
        <a:p>
          <a:endParaRPr lang="en-US"/>
        </a:p>
      </dgm:t>
    </dgm:pt>
    <dgm:pt modelId="{26CDC7FF-BC4A-48A1-9207-635918F0CC76}" type="sibTrans" cxnId="{917754D5-029C-4EE9-9905-3A938D49E7A5}">
      <dgm:prSet/>
      <dgm:spPr/>
      <dgm:t>
        <a:bodyPr/>
        <a:lstStyle/>
        <a:p>
          <a:endParaRPr lang="en-US"/>
        </a:p>
      </dgm:t>
    </dgm:pt>
    <dgm:pt modelId="{52416193-0EED-4117-8786-72DD583291C1}">
      <dgm:prSet phldrT="[Text]"/>
      <dgm:spPr/>
      <dgm:t>
        <a:bodyPr/>
        <a:lstStyle/>
        <a:p>
          <a:r>
            <a:rPr lang="en-US" dirty="0"/>
            <a:t>Public Art (2006)</a:t>
          </a:r>
        </a:p>
      </dgm:t>
    </dgm:pt>
    <dgm:pt modelId="{A9E49B4E-BA57-4FB3-B574-5DBFEED6A098}" type="parTrans" cxnId="{B5E90288-545A-4DD3-A787-82A970698CB1}">
      <dgm:prSet/>
      <dgm:spPr/>
      <dgm:t>
        <a:bodyPr/>
        <a:lstStyle/>
        <a:p>
          <a:endParaRPr lang="en-US"/>
        </a:p>
      </dgm:t>
    </dgm:pt>
    <dgm:pt modelId="{955D389F-7553-409B-8E01-8E96CF831CE8}" type="sibTrans" cxnId="{B5E90288-545A-4DD3-A787-82A970698CB1}">
      <dgm:prSet/>
      <dgm:spPr/>
      <dgm:t>
        <a:bodyPr/>
        <a:lstStyle/>
        <a:p>
          <a:endParaRPr lang="en-US"/>
        </a:p>
      </dgm:t>
    </dgm:pt>
    <dgm:pt modelId="{4ABE3140-470A-41C2-92C4-90F3AB32C2BC}">
      <dgm:prSet phldrT="[Text]"/>
      <dgm:spPr/>
      <dgm:t>
        <a:bodyPr/>
        <a:lstStyle/>
        <a:p>
          <a:r>
            <a:rPr lang="en-US" dirty="0"/>
            <a:t>Preservation (2006)</a:t>
          </a:r>
        </a:p>
      </dgm:t>
    </dgm:pt>
    <dgm:pt modelId="{B6076FE6-E76A-4BA6-9A1B-5539CAB9E315}" type="parTrans" cxnId="{65694830-43B5-48E5-A57E-110B7167C0B7}">
      <dgm:prSet/>
      <dgm:spPr/>
      <dgm:t>
        <a:bodyPr/>
        <a:lstStyle/>
        <a:p>
          <a:endParaRPr lang="en-US"/>
        </a:p>
      </dgm:t>
    </dgm:pt>
    <dgm:pt modelId="{33F01FEC-4C48-4209-B6D2-052C383CC16B}" type="sibTrans" cxnId="{65694830-43B5-48E5-A57E-110B7167C0B7}">
      <dgm:prSet/>
      <dgm:spPr/>
      <dgm:t>
        <a:bodyPr/>
        <a:lstStyle/>
        <a:p>
          <a:endParaRPr lang="en-US"/>
        </a:p>
      </dgm:t>
    </dgm:pt>
    <dgm:pt modelId="{8FC46B07-FF94-4A8D-8068-8AFEE86EC5CF}">
      <dgm:prSet phldrT="[Text]"/>
      <dgm:spPr/>
      <dgm:t>
        <a:bodyPr/>
        <a:lstStyle/>
        <a:p>
          <a:r>
            <a:rPr lang="en-US" dirty="0"/>
            <a:t>Public Health (2007)</a:t>
          </a:r>
        </a:p>
      </dgm:t>
    </dgm:pt>
    <dgm:pt modelId="{6BA4A4DB-C264-4A21-A454-055BA680F4E4}" type="parTrans" cxnId="{A2C14702-A213-4F92-B241-505F1FC993F8}">
      <dgm:prSet/>
      <dgm:spPr/>
      <dgm:t>
        <a:bodyPr/>
        <a:lstStyle/>
        <a:p>
          <a:endParaRPr lang="en-US"/>
        </a:p>
      </dgm:t>
    </dgm:pt>
    <dgm:pt modelId="{3091DF56-B06F-4ABB-BD43-63BC8C0D24FA}" type="sibTrans" cxnId="{A2C14702-A213-4F92-B241-505F1FC993F8}">
      <dgm:prSet/>
      <dgm:spPr/>
      <dgm:t>
        <a:bodyPr/>
        <a:lstStyle/>
        <a:p>
          <a:endParaRPr lang="en-US"/>
        </a:p>
      </dgm:t>
    </dgm:pt>
    <dgm:pt modelId="{C47F98EF-1C68-4430-B3B5-D6C6B678189F}">
      <dgm:prSet phldrT="[Text]"/>
      <dgm:spPr/>
      <dgm:t>
        <a:bodyPr/>
        <a:lstStyle/>
        <a:p>
          <a:r>
            <a:rPr lang="en-US" dirty="0"/>
            <a:t>Community Stabilization (2011)</a:t>
          </a:r>
        </a:p>
      </dgm:t>
    </dgm:pt>
    <dgm:pt modelId="{04AE1EB0-A20E-4DAA-B2C3-01B9D070687D}" type="parTrans" cxnId="{0D636484-0BAC-46D7-AA16-C83A118F85C3}">
      <dgm:prSet/>
      <dgm:spPr/>
      <dgm:t>
        <a:bodyPr/>
        <a:lstStyle/>
        <a:p>
          <a:endParaRPr lang="en-US"/>
        </a:p>
      </dgm:t>
    </dgm:pt>
    <dgm:pt modelId="{6E4D5DF4-342A-45E0-9DF5-881A7ABAF8A3}" type="sibTrans" cxnId="{0D636484-0BAC-46D7-AA16-C83A118F85C3}">
      <dgm:prSet/>
      <dgm:spPr/>
      <dgm:t>
        <a:bodyPr/>
        <a:lstStyle/>
        <a:p>
          <a:endParaRPr lang="en-US"/>
        </a:p>
      </dgm:t>
    </dgm:pt>
    <dgm:pt modelId="{6D64A2DD-8C22-4F3E-886D-6C4ED4348DB4}" type="pres">
      <dgm:prSet presAssocID="{AC1DDC83-0783-4C9C-A81C-692708CA7BBC}" presName="Name0" presStyleCnt="0">
        <dgm:presLayoutVars>
          <dgm:dir/>
          <dgm:resizeHandles val="exact"/>
        </dgm:presLayoutVars>
      </dgm:prSet>
      <dgm:spPr/>
    </dgm:pt>
    <dgm:pt modelId="{B5B201CF-8F17-45BF-A207-08BA189867D2}" type="pres">
      <dgm:prSet presAssocID="{AC1DDC83-0783-4C9C-A81C-692708CA7BBC}" presName="cycle" presStyleCnt="0"/>
      <dgm:spPr/>
    </dgm:pt>
    <dgm:pt modelId="{E3B02718-5BA8-4C02-B2EA-A3F4DB0BC8F6}" type="pres">
      <dgm:prSet presAssocID="{3552BFE7-BDA0-47F1-9FF4-90790E211897}" presName="nodeFirstNode" presStyleLbl="node1" presStyleIdx="0" presStyleCnt="10">
        <dgm:presLayoutVars>
          <dgm:bulletEnabled val="1"/>
        </dgm:presLayoutVars>
      </dgm:prSet>
      <dgm:spPr/>
    </dgm:pt>
    <dgm:pt modelId="{097D835C-06CB-4299-99EF-ED5B14D8DF39}" type="pres">
      <dgm:prSet presAssocID="{1506CC06-D47E-4174-8061-43E05FD31EDD}" presName="sibTransFirstNode" presStyleLbl="bgShp" presStyleIdx="0" presStyleCnt="1"/>
      <dgm:spPr/>
    </dgm:pt>
    <dgm:pt modelId="{80070615-2842-4BC8-AE0E-709B3AAABBD2}" type="pres">
      <dgm:prSet presAssocID="{E7541123-4BC9-417E-B4F5-6CF04FAED08A}" presName="nodeFollowingNodes" presStyleLbl="node1" presStyleIdx="1" presStyleCnt="10">
        <dgm:presLayoutVars>
          <dgm:bulletEnabled val="1"/>
        </dgm:presLayoutVars>
      </dgm:prSet>
      <dgm:spPr/>
    </dgm:pt>
    <dgm:pt modelId="{C5B2A546-CD4A-4DFC-9FF1-6B606716F0B0}" type="pres">
      <dgm:prSet presAssocID="{8CB7E169-764C-42C0-94E9-DB17B942074E}" presName="nodeFollowingNodes" presStyleLbl="node1" presStyleIdx="2" presStyleCnt="10">
        <dgm:presLayoutVars>
          <dgm:bulletEnabled val="1"/>
        </dgm:presLayoutVars>
      </dgm:prSet>
      <dgm:spPr/>
    </dgm:pt>
    <dgm:pt modelId="{A847E515-E95F-4ECA-885B-D7CB1C5C9AAC}" type="pres">
      <dgm:prSet presAssocID="{E21154C0-869D-4702-8C01-27B5FDDED344}" presName="nodeFollowingNodes" presStyleLbl="node1" presStyleIdx="3" presStyleCnt="10">
        <dgm:presLayoutVars>
          <dgm:bulletEnabled val="1"/>
        </dgm:presLayoutVars>
      </dgm:prSet>
      <dgm:spPr/>
    </dgm:pt>
    <dgm:pt modelId="{89EAA25B-A126-4AD2-BAF9-D7EC1A550244}" type="pres">
      <dgm:prSet presAssocID="{D5B24A00-F9B9-49E0-9C75-8887CEB9146E}" presName="nodeFollowingNodes" presStyleLbl="node1" presStyleIdx="4" presStyleCnt="10">
        <dgm:presLayoutVars>
          <dgm:bulletEnabled val="1"/>
        </dgm:presLayoutVars>
      </dgm:prSet>
      <dgm:spPr/>
    </dgm:pt>
    <dgm:pt modelId="{5F0454A1-9F1C-4F3D-929D-411AFCC3D2C3}" type="pres">
      <dgm:prSet presAssocID="{A4398C35-9653-4E91-A492-032E66CDE682}" presName="nodeFollowingNodes" presStyleLbl="node1" presStyleIdx="5" presStyleCnt="10">
        <dgm:presLayoutVars>
          <dgm:bulletEnabled val="1"/>
        </dgm:presLayoutVars>
      </dgm:prSet>
      <dgm:spPr/>
    </dgm:pt>
    <dgm:pt modelId="{E9EEF2C6-C1EF-4FA7-9D59-3BC52DE3A31C}" type="pres">
      <dgm:prSet presAssocID="{52416193-0EED-4117-8786-72DD583291C1}" presName="nodeFollowingNodes" presStyleLbl="node1" presStyleIdx="6" presStyleCnt="10">
        <dgm:presLayoutVars>
          <dgm:bulletEnabled val="1"/>
        </dgm:presLayoutVars>
      </dgm:prSet>
      <dgm:spPr/>
    </dgm:pt>
    <dgm:pt modelId="{A200177D-185F-4D8C-8410-4CE0C13830CD}" type="pres">
      <dgm:prSet presAssocID="{4ABE3140-470A-41C2-92C4-90F3AB32C2BC}" presName="nodeFollowingNodes" presStyleLbl="node1" presStyleIdx="7" presStyleCnt="10">
        <dgm:presLayoutVars>
          <dgm:bulletEnabled val="1"/>
        </dgm:presLayoutVars>
      </dgm:prSet>
      <dgm:spPr/>
    </dgm:pt>
    <dgm:pt modelId="{F9C57E3E-E4F5-4EB2-95C4-36D4E0BDE5F2}" type="pres">
      <dgm:prSet presAssocID="{8FC46B07-FF94-4A8D-8068-8AFEE86EC5CF}" presName="nodeFollowingNodes" presStyleLbl="node1" presStyleIdx="8" presStyleCnt="10">
        <dgm:presLayoutVars>
          <dgm:bulletEnabled val="1"/>
        </dgm:presLayoutVars>
      </dgm:prSet>
      <dgm:spPr/>
    </dgm:pt>
    <dgm:pt modelId="{E7A84BE8-0B38-46B3-A4AD-6140FAA18C43}" type="pres">
      <dgm:prSet presAssocID="{C47F98EF-1C68-4430-B3B5-D6C6B678189F}" presName="nodeFollowingNodes" presStyleLbl="node1" presStyleIdx="9" presStyleCnt="10">
        <dgm:presLayoutVars>
          <dgm:bulletEnabled val="1"/>
        </dgm:presLayoutVars>
      </dgm:prSet>
      <dgm:spPr/>
    </dgm:pt>
  </dgm:ptLst>
  <dgm:cxnLst>
    <dgm:cxn modelId="{A2C14702-A213-4F92-B241-505F1FC993F8}" srcId="{AC1DDC83-0783-4C9C-A81C-692708CA7BBC}" destId="{8FC46B07-FF94-4A8D-8068-8AFEE86EC5CF}" srcOrd="8" destOrd="0" parTransId="{6BA4A4DB-C264-4A21-A454-055BA680F4E4}" sibTransId="{3091DF56-B06F-4ABB-BD43-63BC8C0D24FA}"/>
    <dgm:cxn modelId="{5C03220A-A9DE-4C51-AAE5-925BCA3A4CF3}" type="presOf" srcId="{E7541123-4BC9-417E-B4F5-6CF04FAED08A}" destId="{80070615-2842-4BC8-AE0E-709B3AAABBD2}" srcOrd="0" destOrd="0" presId="urn:microsoft.com/office/officeart/2005/8/layout/cycle3"/>
    <dgm:cxn modelId="{52E11111-70DC-4B90-A19C-E82F3CE512CD}" type="presOf" srcId="{52416193-0EED-4117-8786-72DD583291C1}" destId="{E9EEF2C6-C1EF-4FA7-9D59-3BC52DE3A31C}" srcOrd="0" destOrd="0" presId="urn:microsoft.com/office/officeart/2005/8/layout/cycle3"/>
    <dgm:cxn modelId="{9E37A51D-E802-40C7-9EC5-BB1FCE29FE8C}" type="presOf" srcId="{1506CC06-D47E-4174-8061-43E05FD31EDD}" destId="{097D835C-06CB-4299-99EF-ED5B14D8DF39}" srcOrd="0" destOrd="0" presId="urn:microsoft.com/office/officeart/2005/8/layout/cycle3"/>
    <dgm:cxn modelId="{A6654521-A8DC-47D8-A927-31CEB7E1B147}" srcId="{AC1DDC83-0783-4C9C-A81C-692708CA7BBC}" destId="{3552BFE7-BDA0-47F1-9FF4-90790E211897}" srcOrd="0" destOrd="0" parTransId="{B6D42D9A-EF66-4DCE-839D-C26589328242}" sibTransId="{1506CC06-D47E-4174-8061-43E05FD31EDD}"/>
    <dgm:cxn modelId="{65694830-43B5-48E5-A57E-110B7167C0B7}" srcId="{AC1DDC83-0783-4C9C-A81C-692708CA7BBC}" destId="{4ABE3140-470A-41C2-92C4-90F3AB32C2BC}" srcOrd="7" destOrd="0" parTransId="{B6076FE6-E76A-4BA6-9A1B-5539CAB9E315}" sibTransId="{33F01FEC-4C48-4209-B6D2-052C383CC16B}"/>
    <dgm:cxn modelId="{6553A461-C13C-446D-ABAE-7549AD7F0ED2}" type="presOf" srcId="{3552BFE7-BDA0-47F1-9FF4-90790E211897}" destId="{E3B02718-5BA8-4C02-B2EA-A3F4DB0BC8F6}" srcOrd="0" destOrd="0" presId="urn:microsoft.com/office/officeart/2005/8/layout/cycle3"/>
    <dgm:cxn modelId="{5B6CD441-7F0F-4462-A9A9-6CA5D8B6B7FF}" type="presOf" srcId="{C47F98EF-1C68-4430-B3B5-D6C6B678189F}" destId="{E7A84BE8-0B38-46B3-A4AD-6140FAA18C43}" srcOrd="0" destOrd="0" presId="urn:microsoft.com/office/officeart/2005/8/layout/cycle3"/>
    <dgm:cxn modelId="{4D51BF6B-6C93-4EBF-8D07-BE30429A9DA1}" srcId="{AC1DDC83-0783-4C9C-A81C-692708CA7BBC}" destId="{D5B24A00-F9B9-49E0-9C75-8887CEB9146E}" srcOrd="4" destOrd="0" parTransId="{458D4017-2934-444F-A535-0AFE7C42A53A}" sibTransId="{B2DB7734-B7B3-454C-9E5A-2591AC9E7C5D}"/>
    <dgm:cxn modelId="{784BA76E-E2DB-482E-938A-C63ED8BBD77A}" srcId="{AC1DDC83-0783-4C9C-A81C-692708CA7BBC}" destId="{8CB7E169-764C-42C0-94E9-DB17B942074E}" srcOrd="2" destOrd="0" parTransId="{F4444562-9E25-4E3C-AC5A-182B631D7BE2}" sibTransId="{84202058-008E-449D-B993-4A6BEBC6A0D5}"/>
    <dgm:cxn modelId="{6674D672-8FBB-474F-B3A3-4F22D7D734A2}" type="presOf" srcId="{8FC46B07-FF94-4A8D-8068-8AFEE86EC5CF}" destId="{F9C57E3E-E4F5-4EB2-95C4-36D4E0BDE5F2}" srcOrd="0" destOrd="0" presId="urn:microsoft.com/office/officeart/2005/8/layout/cycle3"/>
    <dgm:cxn modelId="{F7FCA773-9A97-4677-B18C-68C1880ADD16}" srcId="{AC1DDC83-0783-4C9C-A81C-692708CA7BBC}" destId="{E21154C0-869D-4702-8C01-27B5FDDED344}" srcOrd="3" destOrd="0" parTransId="{7CC175F9-6878-4028-85B2-4480D0CD6036}" sibTransId="{CED49A28-563F-4BC9-BEBF-8CCF56C726C1}"/>
    <dgm:cxn modelId="{78E75478-0478-4AF2-9E1C-D5801E99D729}" type="presOf" srcId="{8CB7E169-764C-42C0-94E9-DB17B942074E}" destId="{C5B2A546-CD4A-4DFC-9FF1-6B606716F0B0}" srcOrd="0" destOrd="0" presId="urn:microsoft.com/office/officeart/2005/8/layout/cycle3"/>
    <dgm:cxn modelId="{0D636484-0BAC-46D7-AA16-C83A118F85C3}" srcId="{AC1DDC83-0783-4C9C-A81C-692708CA7BBC}" destId="{C47F98EF-1C68-4430-B3B5-D6C6B678189F}" srcOrd="9" destOrd="0" parTransId="{04AE1EB0-A20E-4DAA-B2C3-01B9D070687D}" sibTransId="{6E4D5DF4-342A-45E0-9DF5-881A7ABAF8A3}"/>
    <dgm:cxn modelId="{B5E90288-545A-4DD3-A787-82A970698CB1}" srcId="{AC1DDC83-0783-4C9C-A81C-692708CA7BBC}" destId="{52416193-0EED-4117-8786-72DD583291C1}" srcOrd="6" destOrd="0" parTransId="{A9E49B4E-BA57-4FB3-B574-5DBFEED6A098}" sibTransId="{955D389F-7553-409B-8E01-8E96CF831CE8}"/>
    <dgm:cxn modelId="{48F7DF88-75BF-4857-B603-8834FC45248A}" srcId="{AC1DDC83-0783-4C9C-A81C-692708CA7BBC}" destId="{E7541123-4BC9-417E-B4F5-6CF04FAED08A}" srcOrd="1" destOrd="0" parTransId="{CC3CB856-91C9-4FB2-BE38-0CE5F42AA90E}" sibTransId="{026E7149-8FA5-431B-8EF1-9F882C244171}"/>
    <dgm:cxn modelId="{46493FB9-334F-4E42-AA52-64E66A247339}" type="presOf" srcId="{4ABE3140-470A-41C2-92C4-90F3AB32C2BC}" destId="{A200177D-185F-4D8C-8410-4CE0C13830CD}" srcOrd="0" destOrd="0" presId="urn:microsoft.com/office/officeart/2005/8/layout/cycle3"/>
    <dgm:cxn modelId="{985BCEC8-6397-4414-919A-10D7C434DB0C}" type="presOf" srcId="{D5B24A00-F9B9-49E0-9C75-8887CEB9146E}" destId="{89EAA25B-A126-4AD2-BAF9-D7EC1A550244}" srcOrd="0" destOrd="0" presId="urn:microsoft.com/office/officeart/2005/8/layout/cycle3"/>
    <dgm:cxn modelId="{05D1CECF-E211-4789-A4A0-B2B1C94CE140}" type="presOf" srcId="{E21154C0-869D-4702-8C01-27B5FDDED344}" destId="{A847E515-E95F-4ECA-885B-D7CB1C5C9AAC}" srcOrd="0" destOrd="0" presId="urn:microsoft.com/office/officeart/2005/8/layout/cycle3"/>
    <dgm:cxn modelId="{917754D5-029C-4EE9-9905-3A938D49E7A5}" srcId="{AC1DDC83-0783-4C9C-A81C-692708CA7BBC}" destId="{A4398C35-9653-4E91-A492-032E66CDE682}" srcOrd="5" destOrd="0" parTransId="{7B3CC593-6B09-4CDB-BD29-BF9B2B09C34B}" sibTransId="{26CDC7FF-BC4A-48A1-9207-635918F0CC76}"/>
    <dgm:cxn modelId="{CC8F3AED-39AD-46C4-B530-078035DCDF36}" type="presOf" srcId="{A4398C35-9653-4E91-A492-032E66CDE682}" destId="{5F0454A1-9F1C-4F3D-929D-411AFCC3D2C3}" srcOrd="0" destOrd="0" presId="urn:microsoft.com/office/officeart/2005/8/layout/cycle3"/>
    <dgm:cxn modelId="{2D509AF4-D7E2-475C-8A13-398D8C31E1B6}" type="presOf" srcId="{AC1DDC83-0783-4C9C-A81C-692708CA7BBC}" destId="{6D64A2DD-8C22-4F3E-886D-6C4ED4348DB4}" srcOrd="0" destOrd="0" presId="urn:microsoft.com/office/officeart/2005/8/layout/cycle3"/>
    <dgm:cxn modelId="{7DB5C51B-E53E-41A3-8F90-F22CF4A4FEEC}" type="presParOf" srcId="{6D64A2DD-8C22-4F3E-886D-6C4ED4348DB4}" destId="{B5B201CF-8F17-45BF-A207-08BA189867D2}" srcOrd="0" destOrd="0" presId="urn:microsoft.com/office/officeart/2005/8/layout/cycle3"/>
    <dgm:cxn modelId="{981EC54C-E37A-4C08-ABFE-E765ECE4C48D}" type="presParOf" srcId="{B5B201CF-8F17-45BF-A207-08BA189867D2}" destId="{E3B02718-5BA8-4C02-B2EA-A3F4DB0BC8F6}" srcOrd="0" destOrd="0" presId="urn:microsoft.com/office/officeart/2005/8/layout/cycle3"/>
    <dgm:cxn modelId="{59427312-49F5-4A2A-AA3C-D5C422597A39}" type="presParOf" srcId="{B5B201CF-8F17-45BF-A207-08BA189867D2}" destId="{097D835C-06CB-4299-99EF-ED5B14D8DF39}" srcOrd="1" destOrd="0" presId="urn:microsoft.com/office/officeart/2005/8/layout/cycle3"/>
    <dgm:cxn modelId="{60807D69-479A-479B-AF61-2244E7E2BFE0}" type="presParOf" srcId="{B5B201CF-8F17-45BF-A207-08BA189867D2}" destId="{80070615-2842-4BC8-AE0E-709B3AAABBD2}" srcOrd="2" destOrd="0" presId="urn:microsoft.com/office/officeart/2005/8/layout/cycle3"/>
    <dgm:cxn modelId="{3E4E23B9-6AA7-43B2-BBE9-69BA72F199F3}" type="presParOf" srcId="{B5B201CF-8F17-45BF-A207-08BA189867D2}" destId="{C5B2A546-CD4A-4DFC-9FF1-6B606716F0B0}" srcOrd="3" destOrd="0" presId="urn:microsoft.com/office/officeart/2005/8/layout/cycle3"/>
    <dgm:cxn modelId="{AB4FFF80-224E-4261-A7A5-60B0B34FAF33}" type="presParOf" srcId="{B5B201CF-8F17-45BF-A207-08BA189867D2}" destId="{A847E515-E95F-4ECA-885B-D7CB1C5C9AAC}" srcOrd="4" destOrd="0" presId="urn:microsoft.com/office/officeart/2005/8/layout/cycle3"/>
    <dgm:cxn modelId="{E640C344-3609-4544-85B0-37AD77E2C9F0}" type="presParOf" srcId="{B5B201CF-8F17-45BF-A207-08BA189867D2}" destId="{89EAA25B-A126-4AD2-BAF9-D7EC1A550244}" srcOrd="5" destOrd="0" presId="urn:microsoft.com/office/officeart/2005/8/layout/cycle3"/>
    <dgm:cxn modelId="{1A109253-41AB-4D47-B5EC-9E0E96B6DCCC}" type="presParOf" srcId="{B5B201CF-8F17-45BF-A207-08BA189867D2}" destId="{5F0454A1-9F1C-4F3D-929D-411AFCC3D2C3}" srcOrd="6" destOrd="0" presId="urn:microsoft.com/office/officeart/2005/8/layout/cycle3"/>
    <dgm:cxn modelId="{7C660612-7173-46A6-AEF6-8FA4FC919F46}" type="presParOf" srcId="{B5B201CF-8F17-45BF-A207-08BA189867D2}" destId="{E9EEF2C6-C1EF-4FA7-9D59-3BC52DE3A31C}" srcOrd="7" destOrd="0" presId="urn:microsoft.com/office/officeart/2005/8/layout/cycle3"/>
    <dgm:cxn modelId="{58F4B3BF-1BB2-4C30-A969-102615EA0E3E}" type="presParOf" srcId="{B5B201CF-8F17-45BF-A207-08BA189867D2}" destId="{A200177D-185F-4D8C-8410-4CE0C13830CD}" srcOrd="8" destOrd="0" presId="urn:microsoft.com/office/officeart/2005/8/layout/cycle3"/>
    <dgm:cxn modelId="{5CEFDA2D-F282-44FB-8013-7747DF771757}" type="presParOf" srcId="{B5B201CF-8F17-45BF-A207-08BA189867D2}" destId="{F9C57E3E-E4F5-4EB2-95C4-36D4E0BDE5F2}" srcOrd="9" destOrd="0" presId="urn:microsoft.com/office/officeart/2005/8/layout/cycle3"/>
    <dgm:cxn modelId="{F5E010A3-7E02-4A15-8080-3CB966F41E3A}" type="presParOf" srcId="{B5B201CF-8F17-45BF-A207-08BA189867D2}" destId="{E7A84BE8-0B38-46B3-A4AD-6140FAA18C43}" srcOrd="10"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857B33E-6F49-44F3-97FE-02CB4D70D9C3}" type="doc">
      <dgm:prSet loTypeId="urn:microsoft.com/office/officeart/2005/8/layout/hList6" loCatId="list" qsTypeId="urn:microsoft.com/office/officeart/2005/8/quickstyle/simple1" qsCatId="simple" csTypeId="urn:microsoft.com/office/officeart/2005/8/colors/accent1_2" csCatId="accent1" phldr="1"/>
      <dgm:spPr/>
      <dgm:t>
        <a:bodyPr/>
        <a:lstStyle/>
        <a:p>
          <a:endParaRPr lang="en-US"/>
        </a:p>
      </dgm:t>
    </dgm:pt>
    <dgm:pt modelId="{A5129831-1F74-47BD-BDAC-00BCBBEC08B3}">
      <dgm:prSet phldrT="[Text]"/>
      <dgm:spPr/>
      <dgm:t>
        <a:bodyPr/>
        <a:lstStyle/>
        <a:p>
          <a:r>
            <a:rPr lang="en-US" b="1" dirty="0">
              <a:cs typeface="Calibri"/>
            </a:rPr>
            <a:t>Parks</a:t>
          </a:r>
        </a:p>
      </dgm:t>
    </dgm:pt>
    <dgm:pt modelId="{D238E023-1DCF-4C9D-A8C1-C72704B4536F}" type="parTrans" cxnId="{4A435AE4-36D3-4AF7-A7C4-C77301B16CEA}">
      <dgm:prSet/>
      <dgm:spPr/>
      <dgm:t>
        <a:bodyPr/>
        <a:lstStyle/>
        <a:p>
          <a:endParaRPr lang="en-US"/>
        </a:p>
      </dgm:t>
    </dgm:pt>
    <dgm:pt modelId="{6A6056C7-ACAE-48B5-A638-8C70ED027BDE}" type="sibTrans" cxnId="{4A435AE4-36D3-4AF7-A7C4-C77301B16CEA}">
      <dgm:prSet/>
      <dgm:spPr/>
      <dgm:t>
        <a:bodyPr/>
        <a:lstStyle/>
        <a:p>
          <a:endParaRPr lang="en-US"/>
        </a:p>
      </dgm:t>
    </dgm:pt>
    <dgm:pt modelId="{09799760-4778-4A26-904A-F166F68E3EDB}">
      <dgm:prSet phldrT="[Text]"/>
      <dgm:spPr/>
      <dgm:t>
        <a:bodyPr/>
        <a:lstStyle/>
        <a:p>
          <a:r>
            <a:rPr lang="en-US" b="1" dirty="0">
              <a:cs typeface="Calibri"/>
            </a:rPr>
            <a:t>Trails</a:t>
          </a:r>
        </a:p>
      </dgm:t>
    </dgm:pt>
    <dgm:pt modelId="{AD004DEC-1E9A-4C19-AAA3-43873DBC4422}" type="parTrans" cxnId="{EF6F7648-59D2-4FE0-8CF1-03957BEEC0E3}">
      <dgm:prSet/>
      <dgm:spPr/>
      <dgm:t>
        <a:bodyPr/>
        <a:lstStyle/>
        <a:p>
          <a:endParaRPr lang="en-US"/>
        </a:p>
      </dgm:t>
    </dgm:pt>
    <dgm:pt modelId="{EA8E2797-D8E8-4CAB-8447-7E558E9753AD}" type="sibTrans" cxnId="{EF6F7648-59D2-4FE0-8CF1-03957BEEC0E3}">
      <dgm:prSet/>
      <dgm:spPr/>
      <dgm:t>
        <a:bodyPr/>
        <a:lstStyle/>
        <a:p>
          <a:endParaRPr lang="en-US"/>
        </a:p>
      </dgm:t>
    </dgm:pt>
    <dgm:pt modelId="{7DC07F06-7019-4324-9073-E18B1938D247}">
      <dgm:prSet phldrT="[Text]"/>
      <dgm:spPr/>
      <dgm:t>
        <a:bodyPr/>
        <a:lstStyle/>
        <a:p>
          <a:r>
            <a:rPr lang="en-US" b="1" dirty="0">
              <a:cs typeface="Calibri"/>
            </a:rPr>
            <a:t>Transit</a:t>
          </a:r>
        </a:p>
      </dgm:t>
    </dgm:pt>
    <dgm:pt modelId="{B25580BF-A883-4C8E-BC83-C75BF2984A9F}" type="parTrans" cxnId="{7EC5B9F7-93A5-4ECB-B101-0F943DE2BDDC}">
      <dgm:prSet/>
      <dgm:spPr/>
      <dgm:t>
        <a:bodyPr/>
        <a:lstStyle/>
        <a:p>
          <a:endParaRPr lang="en-US"/>
        </a:p>
      </dgm:t>
    </dgm:pt>
    <dgm:pt modelId="{216602FA-3CA7-4F53-8D28-5DDDBDD819A6}" type="sibTrans" cxnId="{7EC5B9F7-93A5-4ECB-B101-0F943DE2BDDC}">
      <dgm:prSet/>
      <dgm:spPr/>
      <dgm:t>
        <a:bodyPr/>
        <a:lstStyle/>
        <a:p>
          <a:endParaRPr lang="en-US"/>
        </a:p>
      </dgm:t>
    </dgm:pt>
    <dgm:pt modelId="{CA090B39-93A5-4010-AA3F-3F89FBFD564A}">
      <dgm:prSet phldrT="[Text]"/>
      <dgm:spPr/>
      <dgm:t>
        <a:bodyPr/>
        <a:lstStyle/>
        <a:p>
          <a:r>
            <a:rPr lang="en-US" sz="3400" b="1" dirty="0">
              <a:cs typeface="Calibri"/>
            </a:rPr>
            <a:t>Economic Development</a:t>
          </a:r>
        </a:p>
      </dgm:t>
    </dgm:pt>
    <dgm:pt modelId="{D551D981-FDFB-449C-BA8D-214FE6FFD081}" type="parTrans" cxnId="{CAD92318-B0D4-43AE-B62A-20EB0147A30B}">
      <dgm:prSet/>
      <dgm:spPr/>
      <dgm:t>
        <a:bodyPr/>
        <a:lstStyle/>
        <a:p>
          <a:endParaRPr lang="en-US"/>
        </a:p>
      </dgm:t>
    </dgm:pt>
    <dgm:pt modelId="{150BC2E7-2962-4C5D-968C-08C00C151869}" type="sibTrans" cxnId="{CAD92318-B0D4-43AE-B62A-20EB0147A30B}">
      <dgm:prSet/>
      <dgm:spPr/>
      <dgm:t>
        <a:bodyPr/>
        <a:lstStyle/>
        <a:p>
          <a:endParaRPr lang="en-US"/>
        </a:p>
      </dgm:t>
    </dgm:pt>
    <dgm:pt modelId="{8EA67DBB-7923-4D75-A56D-18A75FB6D35D}">
      <dgm:prSet phldrT="[Text]"/>
      <dgm:spPr/>
      <dgm:t>
        <a:bodyPr/>
        <a:lstStyle/>
        <a:p>
          <a:r>
            <a:rPr lang="en-US" sz="3400" b="1" dirty="0">
              <a:cs typeface="Calibri"/>
            </a:rPr>
            <a:t>Affordable Housing</a:t>
          </a:r>
        </a:p>
      </dgm:t>
    </dgm:pt>
    <dgm:pt modelId="{7AA15BA5-2939-4E7D-975D-5773C4681A5C}" type="parTrans" cxnId="{87F23EE7-D63C-4C3E-A8D4-204F96EA377C}">
      <dgm:prSet/>
      <dgm:spPr/>
      <dgm:t>
        <a:bodyPr/>
        <a:lstStyle/>
        <a:p>
          <a:endParaRPr lang="en-US"/>
        </a:p>
      </dgm:t>
    </dgm:pt>
    <dgm:pt modelId="{E86898E7-9FBC-41C0-9428-AA42CD30E4E3}" type="sibTrans" cxnId="{87F23EE7-D63C-4C3E-A8D4-204F96EA377C}">
      <dgm:prSet/>
      <dgm:spPr/>
      <dgm:t>
        <a:bodyPr/>
        <a:lstStyle/>
        <a:p>
          <a:endParaRPr lang="en-US"/>
        </a:p>
      </dgm:t>
    </dgm:pt>
    <dgm:pt modelId="{EFE34F8C-B3BD-4D19-BED1-D52ADE8E183C}">
      <dgm:prSet phldrT="[Text]"/>
      <dgm:spPr/>
      <dgm:t>
        <a:bodyPr/>
        <a:lstStyle/>
        <a:p>
          <a:r>
            <a:rPr lang="en-US" sz="2600" dirty="0">
              <a:cs typeface="Calibri"/>
            </a:rPr>
            <a:t>Project includes 1300 acres of park land and will upgrade 700 acres of existing parks</a:t>
          </a:r>
        </a:p>
      </dgm:t>
    </dgm:pt>
    <dgm:pt modelId="{CAE10D0A-EBD4-435D-900D-AD2085668BE1}" type="parTrans" cxnId="{0D90D922-EF6E-4402-A7F7-9E9D0ADE8E90}">
      <dgm:prSet/>
      <dgm:spPr/>
      <dgm:t>
        <a:bodyPr/>
        <a:lstStyle/>
        <a:p>
          <a:endParaRPr lang="en-US"/>
        </a:p>
      </dgm:t>
    </dgm:pt>
    <dgm:pt modelId="{7A5AC975-9D13-460B-8942-E5F99D15A75C}" type="sibTrans" cxnId="{0D90D922-EF6E-4402-A7F7-9E9D0ADE8E90}">
      <dgm:prSet/>
      <dgm:spPr/>
      <dgm:t>
        <a:bodyPr/>
        <a:lstStyle/>
        <a:p>
          <a:endParaRPr lang="en-US"/>
        </a:p>
      </dgm:t>
    </dgm:pt>
    <dgm:pt modelId="{923D6D78-B8D4-42DD-8F5C-C8282E89EC32}">
      <dgm:prSet phldrT="[Text]"/>
      <dgm:spPr/>
      <dgm:t>
        <a:bodyPr/>
        <a:lstStyle/>
        <a:p>
          <a:r>
            <a:rPr lang="en-US" sz="2600" dirty="0">
              <a:cs typeface="Calibri"/>
            </a:rPr>
            <a:t>33 miles of multiuse trails</a:t>
          </a:r>
        </a:p>
      </dgm:t>
    </dgm:pt>
    <dgm:pt modelId="{574B7BB7-2C98-44D8-88DB-FB38A6E19137}" type="parTrans" cxnId="{B21D665A-398E-452C-8B4E-DFF2505106BC}">
      <dgm:prSet/>
      <dgm:spPr/>
      <dgm:t>
        <a:bodyPr/>
        <a:lstStyle/>
        <a:p>
          <a:endParaRPr lang="en-US"/>
        </a:p>
      </dgm:t>
    </dgm:pt>
    <dgm:pt modelId="{0939F524-8ACC-42C2-9E7F-C2C254D10574}" type="sibTrans" cxnId="{B21D665A-398E-452C-8B4E-DFF2505106BC}">
      <dgm:prSet/>
      <dgm:spPr/>
      <dgm:t>
        <a:bodyPr/>
        <a:lstStyle/>
        <a:p>
          <a:endParaRPr lang="en-US"/>
        </a:p>
      </dgm:t>
    </dgm:pt>
    <dgm:pt modelId="{573DF9C0-B007-4D9D-A94C-80F91D750F75}">
      <dgm:prSet phldrT="[Text]"/>
      <dgm:spPr/>
      <dgm:t>
        <a:bodyPr/>
        <a:lstStyle/>
        <a:p>
          <a:r>
            <a:rPr lang="en-US" sz="2600" dirty="0">
              <a:cs typeface="Calibri"/>
            </a:rPr>
            <a:t>22 mile </a:t>
          </a:r>
          <a:r>
            <a:rPr lang="en-US" sz="2600" dirty="0" err="1">
              <a:cs typeface="Calibri"/>
            </a:rPr>
            <a:t>BeltLine</a:t>
          </a:r>
          <a:r>
            <a:rPr lang="en-US" sz="2600" dirty="0">
              <a:cs typeface="Calibri"/>
            </a:rPr>
            <a:t> Corridor </a:t>
          </a:r>
        </a:p>
      </dgm:t>
    </dgm:pt>
    <dgm:pt modelId="{157A36FE-24DF-4BAE-834A-FB6302EEC538}" type="parTrans" cxnId="{0B260C68-73F4-40D1-AE71-1C1D9D415BC5}">
      <dgm:prSet/>
      <dgm:spPr/>
      <dgm:t>
        <a:bodyPr/>
        <a:lstStyle/>
        <a:p>
          <a:endParaRPr lang="en-US"/>
        </a:p>
      </dgm:t>
    </dgm:pt>
    <dgm:pt modelId="{1C20EC1F-1EA3-4AFD-8F9D-1BF41CF971B7}" type="sibTrans" cxnId="{0B260C68-73F4-40D1-AE71-1C1D9D415BC5}">
      <dgm:prSet/>
      <dgm:spPr/>
      <dgm:t>
        <a:bodyPr/>
        <a:lstStyle/>
        <a:p>
          <a:endParaRPr lang="en-US"/>
        </a:p>
      </dgm:t>
    </dgm:pt>
    <dgm:pt modelId="{8C1C3743-2126-495B-84B1-46B4438E6A9A}">
      <dgm:prSet phldrT="[Text]"/>
      <dgm:spPr/>
      <dgm:t>
        <a:bodyPr/>
        <a:lstStyle/>
        <a:p>
          <a:r>
            <a:rPr lang="en-US" sz="2600" dirty="0">
              <a:cs typeface="Calibri"/>
            </a:rPr>
            <a:t>Light rail transit is proposed within the 22 mile corridor</a:t>
          </a:r>
        </a:p>
      </dgm:t>
    </dgm:pt>
    <dgm:pt modelId="{DFA7FCF8-8759-4BCB-9CDC-6B0D0F40AE4C}" type="parTrans" cxnId="{844A39AF-51BC-4BCA-9A45-49579642696D}">
      <dgm:prSet/>
      <dgm:spPr/>
      <dgm:t>
        <a:bodyPr/>
        <a:lstStyle/>
        <a:p>
          <a:endParaRPr lang="en-US"/>
        </a:p>
      </dgm:t>
    </dgm:pt>
    <dgm:pt modelId="{F057D443-7A32-4C50-AFBC-A61B5163AAD9}" type="sibTrans" cxnId="{844A39AF-51BC-4BCA-9A45-49579642696D}">
      <dgm:prSet/>
      <dgm:spPr/>
      <dgm:t>
        <a:bodyPr/>
        <a:lstStyle/>
        <a:p>
          <a:endParaRPr lang="en-US"/>
        </a:p>
      </dgm:t>
    </dgm:pt>
    <dgm:pt modelId="{8128959C-D60D-487B-8EA7-E416BF90E3FD}">
      <dgm:prSet phldrT="[Text]"/>
      <dgm:spPr/>
      <dgm:t>
        <a:bodyPr/>
        <a:lstStyle/>
        <a:p>
          <a:r>
            <a:rPr lang="en-US" sz="2600" dirty="0">
              <a:cs typeface="Calibri"/>
            </a:rPr>
            <a:t>20% of new units built within corridor, or 5,600 units </a:t>
          </a:r>
          <a:endParaRPr lang="en-US" sz="3400" dirty="0">
            <a:cs typeface="Calibri"/>
          </a:endParaRPr>
        </a:p>
      </dgm:t>
    </dgm:pt>
    <dgm:pt modelId="{1F56C88D-B0B6-4CA2-AB48-24294C5DA37C}" type="parTrans" cxnId="{BC7EDAA0-0CC9-4409-BF7E-600B4EA50BE0}">
      <dgm:prSet/>
      <dgm:spPr/>
      <dgm:t>
        <a:bodyPr/>
        <a:lstStyle/>
        <a:p>
          <a:endParaRPr lang="en-US"/>
        </a:p>
      </dgm:t>
    </dgm:pt>
    <dgm:pt modelId="{46BA018E-FD68-4FE5-92D1-573C09399245}" type="sibTrans" cxnId="{BC7EDAA0-0CC9-4409-BF7E-600B4EA50BE0}">
      <dgm:prSet/>
      <dgm:spPr/>
      <dgm:t>
        <a:bodyPr/>
        <a:lstStyle/>
        <a:p>
          <a:endParaRPr lang="en-US"/>
        </a:p>
      </dgm:t>
    </dgm:pt>
    <dgm:pt modelId="{639EABF9-F90D-44B6-B2EF-5D48112CD47C}">
      <dgm:prSet phldrT="[Text]"/>
      <dgm:spPr/>
      <dgm:t>
        <a:bodyPr/>
        <a:lstStyle/>
        <a:p>
          <a:r>
            <a:rPr lang="en-US" sz="3400" b="1" dirty="0">
              <a:cs typeface="Calibri"/>
            </a:rPr>
            <a:t>Streetscape Improvements</a:t>
          </a:r>
        </a:p>
      </dgm:t>
    </dgm:pt>
    <dgm:pt modelId="{DA323EAA-A277-43BA-B603-27DFC9F8DB77}" type="parTrans" cxnId="{BBB47A4B-7565-4EDC-979F-BE54381CD92E}">
      <dgm:prSet/>
      <dgm:spPr/>
      <dgm:t>
        <a:bodyPr/>
        <a:lstStyle/>
        <a:p>
          <a:endParaRPr lang="en-US"/>
        </a:p>
      </dgm:t>
    </dgm:pt>
    <dgm:pt modelId="{B6A3382A-23C2-4928-B27E-A94B9945575D}" type="sibTrans" cxnId="{BBB47A4B-7565-4EDC-979F-BE54381CD92E}">
      <dgm:prSet/>
      <dgm:spPr/>
      <dgm:t>
        <a:bodyPr/>
        <a:lstStyle/>
        <a:p>
          <a:endParaRPr lang="en-US"/>
        </a:p>
      </dgm:t>
    </dgm:pt>
    <dgm:pt modelId="{1A9B0E5E-2558-4407-B5B7-AE0841A1A021}">
      <dgm:prSet phldrT="[Text]"/>
      <dgm:spPr/>
      <dgm:t>
        <a:bodyPr/>
        <a:lstStyle/>
        <a:p>
          <a:r>
            <a:rPr lang="en-US" sz="3400" dirty="0">
              <a:cs typeface="Calibri"/>
            </a:rPr>
            <a:t>Below 60% Area Median Income (AMI) for rentals and below 100% of AMI for ownership</a:t>
          </a:r>
        </a:p>
      </dgm:t>
    </dgm:pt>
    <dgm:pt modelId="{554F19FE-448D-45A4-B115-D43FD6D22A8D}" type="parTrans" cxnId="{14654CC4-3BED-4507-B3F1-CD3EEF673977}">
      <dgm:prSet/>
      <dgm:spPr/>
      <dgm:t>
        <a:bodyPr/>
        <a:lstStyle/>
        <a:p>
          <a:endParaRPr lang="en-US"/>
        </a:p>
      </dgm:t>
    </dgm:pt>
    <dgm:pt modelId="{781CE249-6765-484F-81FA-8D73019B3447}" type="sibTrans" cxnId="{14654CC4-3BED-4507-B3F1-CD3EEF673977}">
      <dgm:prSet/>
      <dgm:spPr/>
      <dgm:t>
        <a:bodyPr/>
        <a:lstStyle/>
        <a:p>
          <a:endParaRPr lang="en-US"/>
        </a:p>
      </dgm:t>
    </dgm:pt>
    <dgm:pt modelId="{A2599DC5-0F7D-47F2-A4CA-C428A355634D}">
      <dgm:prSet phldrT="[Text]"/>
      <dgm:spPr/>
      <dgm:t>
        <a:bodyPr/>
        <a:lstStyle/>
        <a:p>
          <a:r>
            <a:rPr lang="en-US" sz="2600" dirty="0">
              <a:cs typeface="Calibri"/>
            </a:rPr>
            <a:t>Improve pedestrian and cyclist infrastructure and environment to link to trail</a:t>
          </a:r>
        </a:p>
      </dgm:t>
    </dgm:pt>
    <dgm:pt modelId="{599BFDAA-CBAF-49CC-B4DF-6BC5F85FCD9A}" type="parTrans" cxnId="{DC1AAB87-2464-4152-BE87-00C12BED6165}">
      <dgm:prSet/>
      <dgm:spPr/>
      <dgm:t>
        <a:bodyPr/>
        <a:lstStyle/>
        <a:p>
          <a:endParaRPr lang="en-US"/>
        </a:p>
      </dgm:t>
    </dgm:pt>
    <dgm:pt modelId="{117E5DB4-87E5-4940-BCD9-98539479D077}" type="sibTrans" cxnId="{DC1AAB87-2464-4152-BE87-00C12BED6165}">
      <dgm:prSet/>
      <dgm:spPr/>
      <dgm:t>
        <a:bodyPr/>
        <a:lstStyle/>
        <a:p>
          <a:endParaRPr lang="en-US"/>
        </a:p>
      </dgm:t>
    </dgm:pt>
    <dgm:pt modelId="{76C01EB7-C758-413A-8EC6-3226C4FD72C0}">
      <dgm:prSet phldrT="[Text]"/>
      <dgm:spPr/>
      <dgm:t>
        <a:bodyPr/>
        <a:lstStyle/>
        <a:p>
          <a:r>
            <a:rPr lang="en-US" sz="2600" dirty="0">
              <a:cs typeface="Calibri"/>
            </a:rPr>
            <a:t>30,000 permanent jobs </a:t>
          </a:r>
        </a:p>
      </dgm:t>
    </dgm:pt>
    <dgm:pt modelId="{A1FC63E5-BE66-4977-8EC2-B80A113E6188}" type="parTrans" cxnId="{D7116087-84F6-4B05-AAC5-7029F6FA8E27}">
      <dgm:prSet/>
      <dgm:spPr/>
      <dgm:t>
        <a:bodyPr/>
        <a:lstStyle/>
        <a:p>
          <a:endParaRPr lang="en-US"/>
        </a:p>
      </dgm:t>
    </dgm:pt>
    <dgm:pt modelId="{F78DE08C-E0C1-44C7-B593-9D6BD1E4F32D}" type="sibTrans" cxnId="{D7116087-84F6-4B05-AAC5-7029F6FA8E27}">
      <dgm:prSet/>
      <dgm:spPr/>
      <dgm:t>
        <a:bodyPr/>
        <a:lstStyle/>
        <a:p>
          <a:endParaRPr lang="en-US"/>
        </a:p>
      </dgm:t>
    </dgm:pt>
    <dgm:pt modelId="{18175905-52D0-4C1F-82D9-B592BCF3D8DC}">
      <dgm:prSet phldrT="[Text]"/>
      <dgm:spPr/>
      <dgm:t>
        <a:bodyPr/>
        <a:lstStyle/>
        <a:p>
          <a:r>
            <a:rPr lang="en-US" sz="2600" dirty="0">
              <a:cs typeface="Calibri"/>
            </a:rPr>
            <a:t>48,000 one-year construction jobs</a:t>
          </a:r>
        </a:p>
      </dgm:t>
    </dgm:pt>
    <dgm:pt modelId="{F95A3D3E-0AFC-4D20-A74F-D09A42B6C619}" type="parTrans" cxnId="{85726183-32B0-4881-A4FA-D8103092C773}">
      <dgm:prSet/>
      <dgm:spPr/>
      <dgm:t>
        <a:bodyPr/>
        <a:lstStyle/>
        <a:p>
          <a:endParaRPr lang="en-US"/>
        </a:p>
      </dgm:t>
    </dgm:pt>
    <dgm:pt modelId="{1BB393E9-E2F5-4B00-97EE-FD9F34499E4D}" type="sibTrans" cxnId="{85726183-32B0-4881-A4FA-D8103092C773}">
      <dgm:prSet/>
      <dgm:spPr/>
      <dgm:t>
        <a:bodyPr/>
        <a:lstStyle/>
        <a:p>
          <a:endParaRPr lang="en-US"/>
        </a:p>
      </dgm:t>
    </dgm:pt>
    <dgm:pt modelId="{17AED93B-D525-4FAC-A253-44C346050F1D}">
      <dgm:prSet phldrT="[Text]"/>
      <dgm:spPr/>
      <dgm:t>
        <a:bodyPr/>
        <a:lstStyle/>
        <a:p>
          <a:r>
            <a:rPr lang="en-US" sz="2600" dirty="0">
              <a:cs typeface="Calibri"/>
            </a:rPr>
            <a:t>$6 billion in private development </a:t>
          </a:r>
        </a:p>
      </dgm:t>
    </dgm:pt>
    <dgm:pt modelId="{00EECD9F-26CF-4216-84EC-C93936B55058}" type="parTrans" cxnId="{C7E489E4-D934-491B-A910-860F7AD73033}">
      <dgm:prSet/>
      <dgm:spPr/>
      <dgm:t>
        <a:bodyPr/>
        <a:lstStyle/>
        <a:p>
          <a:endParaRPr lang="en-US"/>
        </a:p>
      </dgm:t>
    </dgm:pt>
    <dgm:pt modelId="{A4A5F9FD-8377-4C38-9A5D-03BE4FDE09CD}" type="sibTrans" cxnId="{C7E489E4-D934-491B-A910-860F7AD73033}">
      <dgm:prSet/>
      <dgm:spPr/>
      <dgm:t>
        <a:bodyPr/>
        <a:lstStyle/>
        <a:p>
          <a:endParaRPr lang="en-US"/>
        </a:p>
      </dgm:t>
    </dgm:pt>
    <dgm:pt modelId="{1FDBCF11-4153-4AC0-88A5-392F1C8A282E}">
      <dgm:prSet phldrT="[Text]"/>
      <dgm:spPr/>
      <dgm:t>
        <a:bodyPr/>
        <a:lstStyle/>
        <a:p>
          <a:r>
            <a:rPr lang="en-US" sz="2600" dirty="0">
              <a:cs typeface="Calibri"/>
            </a:rPr>
            <a:t>11 miles of spur trails to connect to neighborhoods</a:t>
          </a:r>
        </a:p>
      </dgm:t>
    </dgm:pt>
    <dgm:pt modelId="{148C412C-94A3-47FA-AFF3-2772057D7E30}" type="parTrans" cxnId="{592829D9-5652-4102-AEFC-A5DE9A5D7A8D}">
      <dgm:prSet/>
      <dgm:spPr/>
      <dgm:t>
        <a:bodyPr/>
        <a:lstStyle/>
        <a:p>
          <a:endParaRPr lang="en-US"/>
        </a:p>
      </dgm:t>
    </dgm:pt>
    <dgm:pt modelId="{CDEBB05B-0CD8-4834-A827-4C38E285EFDE}" type="sibTrans" cxnId="{592829D9-5652-4102-AEFC-A5DE9A5D7A8D}">
      <dgm:prSet/>
      <dgm:spPr/>
      <dgm:t>
        <a:bodyPr/>
        <a:lstStyle/>
        <a:p>
          <a:endParaRPr lang="en-US"/>
        </a:p>
      </dgm:t>
    </dgm:pt>
    <dgm:pt modelId="{E4F3F658-9A6D-453A-96F1-2441B5ED630A}" type="pres">
      <dgm:prSet presAssocID="{6857B33E-6F49-44F3-97FE-02CB4D70D9C3}" presName="Name0" presStyleCnt="0">
        <dgm:presLayoutVars>
          <dgm:dir/>
          <dgm:resizeHandles val="exact"/>
        </dgm:presLayoutVars>
      </dgm:prSet>
      <dgm:spPr/>
    </dgm:pt>
    <dgm:pt modelId="{E4D2AFBA-24A1-44CC-AD95-7C0ABF36BEBA}" type="pres">
      <dgm:prSet presAssocID="{A5129831-1F74-47BD-BDAC-00BCBBEC08B3}" presName="node" presStyleLbl="node1" presStyleIdx="0" presStyleCnt="6">
        <dgm:presLayoutVars>
          <dgm:bulletEnabled val="1"/>
        </dgm:presLayoutVars>
      </dgm:prSet>
      <dgm:spPr/>
    </dgm:pt>
    <dgm:pt modelId="{903BAEFA-04B3-4CAA-8701-362C4F1B8345}" type="pres">
      <dgm:prSet presAssocID="{6A6056C7-ACAE-48B5-A638-8C70ED027BDE}" presName="sibTrans" presStyleCnt="0"/>
      <dgm:spPr/>
    </dgm:pt>
    <dgm:pt modelId="{8D8F2A55-CD16-4DCA-B960-B85138ED24EA}" type="pres">
      <dgm:prSet presAssocID="{09799760-4778-4A26-904A-F166F68E3EDB}" presName="node" presStyleLbl="node1" presStyleIdx="1" presStyleCnt="6">
        <dgm:presLayoutVars>
          <dgm:bulletEnabled val="1"/>
        </dgm:presLayoutVars>
      </dgm:prSet>
      <dgm:spPr/>
    </dgm:pt>
    <dgm:pt modelId="{78728649-6A39-4513-BCD8-091AC97A6AB7}" type="pres">
      <dgm:prSet presAssocID="{EA8E2797-D8E8-4CAB-8447-7E558E9753AD}" presName="sibTrans" presStyleCnt="0"/>
      <dgm:spPr/>
    </dgm:pt>
    <dgm:pt modelId="{246E807F-EC18-4748-8DA2-C708D8B8E98B}" type="pres">
      <dgm:prSet presAssocID="{7DC07F06-7019-4324-9073-E18B1938D247}" presName="node" presStyleLbl="node1" presStyleIdx="2" presStyleCnt="6">
        <dgm:presLayoutVars>
          <dgm:bulletEnabled val="1"/>
        </dgm:presLayoutVars>
      </dgm:prSet>
      <dgm:spPr/>
    </dgm:pt>
    <dgm:pt modelId="{3F52BF21-4140-4854-A464-DB8C32C0C0AD}" type="pres">
      <dgm:prSet presAssocID="{216602FA-3CA7-4F53-8D28-5DDDBDD819A6}" presName="sibTrans" presStyleCnt="0"/>
      <dgm:spPr/>
    </dgm:pt>
    <dgm:pt modelId="{665C1351-DC68-47AA-8FBC-53008E78CCA6}" type="pres">
      <dgm:prSet presAssocID="{8EA67DBB-7923-4D75-A56D-18A75FB6D35D}" presName="node" presStyleLbl="node1" presStyleIdx="3" presStyleCnt="6">
        <dgm:presLayoutVars>
          <dgm:bulletEnabled val="1"/>
        </dgm:presLayoutVars>
      </dgm:prSet>
      <dgm:spPr/>
    </dgm:pt>
    <dgm:pt modelId="{3BD941CB-6BED-437A-8AE9-146DEACD7B67}" type="pres">
      <dgm:prSet presAssocID="{E86898E7-9FBC-41C0-9428-AA42CD30E4E3}" presName="sibTrans" presStyleCnt="0"/>
      <dgm:spPr/>
    </dgm:pt>
    <dgm:pt modelId="{911B5C5E-1E72-4F95-9309-EBCE70E8C009}" type="pres">
      <dgm:prSet presAssocID="{639EABF9-F90D-44B6-B2EF-5D48112CD47C}" presName="node" presStyleLbl="node1" presStyleIdx="4" presStyleCnt="6">
        <dgm:presLayoutVars>
          <dgm:bulletEnabled val="1"/>
        </dgm:presLayoutVars>
      </dgm:prSet>
      <dgm:spPr/>
    </dgm:pt>
    <dgm:pt modelId="{8990073F-870D-421E-9190-CBB4FD26924F}" type="pres">
      <dgm:prSet presAssocID="{B6A3382A-23C2-4928-B27E-A94B9945575D}" presName="sibTrans" presStyleCnt="0"/>
      <dgm:spPr/>
    </dgm:pt>
    <dgm:pt modelId="{B5D3C1B2-5E8B-45F2-8E57-3B9ED5F9390E}" type="pres">
      <dgm:prSet presAssocID="{CA090B39-93A5-4010-AA3F-3F89FBFD564A}" presName="node" presStyleLbl="node1" presStyleIdx="5" presStyleCnt="6">
        <dgm:presLayoutVars>
          <dgm:bulletEnabled val="1"/>
        </dgm:presLayoutVars>
      </dgm:prSet>
      <dgm:spPr/>
    </dgm:pt>
  </dgm:ptLst>
  <dgm:cxnLst>
    <dgm:cxn modelId="{849A8C04-3898-42F1-A9DD-6D1C6E7066E4}" type="presOf" srcId="{1FDBCF11-4153-4AC0-88A5-392F1C8A282E}" destId="{8D8F2A55-CD16-4DCA-B960-B85138ED24EA}" srcOrd="0" destOrd="3" presId="urn:microsoft.com/office/officeart/2005/8/layout/hList6"/>
    <dgm:cxn modelId="{CAD92318-B0D4-43AE-B62A-20EB0147A30B}" srcId="{6857B33E-6F49-44F3-97FE-02CB4D70D9C3}" destId="{CA090B39-93A5-4010-AA3F-3F89FBFD564A}" srcOrd="5" destOrd="0" parTransId="{D551D981-FDFB-449C-BA8D-214FE6FFD081}" sibTransId="{150BC2E7-2962-4C5D-968C-08C00C151869}"/>
    <dgm:cxn modelId="{0D90D922-EF6E-4402-A7F7-9E9D0ADE8E90}" srcId="{A5129831-1F74-47BD-BDAC-00BCBBEC08B3}" destId="{EFE34F8C-B3BD-4D19-BED1-D52ADE8E183C}" srcOrd="0" destOrd="0" parTransId="{CAE10D0A-EBD4-435D-900D-AD2085668BE1}" sibTransId="{7A5AC975-9D13-460B-8942-E5F99D15A75C}"/>
    <dgm:cxn modelId="{D8B37136-2726-451C-B39A-1746AC9DC9F5}" type="presOf" srcId="{1A9B0E5E-2558-4407-B5B7-AE0841A1A021}" destId="{665C1351-DC68-47AA-8FBC-53008E78CCA6}" srcOrd="0" destOrd="2" presId="urn:microsoft.com/office/officeart/2005/8/layout/hList6"/>
    <dgm:cxn modelId="{8478025B-545F-4467-B395-28C8A025BD5A}" type="presOf" srcId="{639EABF9-F90D-44B6-B2EF-5D48112CD47C}" destId="{911B5C5E-1E72-4F95-9309-EBCE70E8C009}" srcOrd="0" destOrd="0" presId="urn:microsoft.com/office/officeart/2005/8/layout/hList6"/>
    <dgm:cxn modelId="{A5217B66-918A-4973-93D2-3C19EC3C6EF4}" type="presOf" srcId="{923D6D78-B8D4-42DD-8F5C-C8282E89EC32}" destId="{8D8F2A55-CD16-4DCA-B960-B85138ED24EA}" srcOrd="0" destOrd="1" presId="urn:microsoft.com/office/officeart/2005/8/layout/hList6"/>
    <dgm:cxn modelId="{0B260C68-73F4-40D1-AE71-1C1D9D415BC5}" srcId="{923D6D78-B8D4-42DD-8F5C-C8282E89EC32}" destId="{573DF9C0-B007-4D9D-A94C-80F91D750F75}" srcOrd="0" destOrd="0" parTransId="{157A36FE-24DF-4BAE-834A-FB6302EEC538}" sibTransId="{1C20EC1F-1EA3-4AFD-8F9D-1BF41CF971B7}"/>
    <dgm:cxn modelId="{EF6F7648-59D2-4FE0-8CF1-03957BEEC0E3}" srcId="{6857B33E-6F49-44F3-97FE-02CB4D70D9C3}" destId="{09799760-4778-4A26-904A-F166F68E3EDB}" srcOrd="1" destOrd="0" parTransId="{AD004DEC-1E9A-4C19-AAA3-43873DBC4422}" sibTransId="{EA8E2797-D8E8-4CAB-8447-7E558E9753AD}"/>
    <dgm:cxn modelId="{27FEE94A-5383-4BDB-A04A-43E36A588823}" type="presOf" srcId="{8128959C-D60D-487B-8EA7-E416BF90E3FD}" destId="{665C1351-DC68-47AA-8FBC-53008E78CCA6}" srcOrd="0" destOrd="1" presId="urn:microsoft.com/office/officeart/2005/8/layout/hList6"/>
    <dgm:cxn modelId="{BBB47A4B-7565-4EDC-979F-BE54381CD92E}" srcId="{6857B33E-6F49-44F3-97FE-02CB4D70D9C3}" destId="{639EABF9-F90D-44B6-B2EF-5D48112CD47C}" srcOrd="4" destOrd="0" parTransId="{DA323EAA-A277-43BA-B603-27DFC9F8DB77}" sibTransId="{B6A3382A-23C2-4928-B27E-A94B9945575D}"/>
    <dgm:cxn modelId="{27D77C4C-2B3D-4ABA-BED2-04B35C8D22BC}" type="presOf" srcId="{8EA67DBB-7923-4D75-A56D-18A75FB6D35D}" destId="{665C1351-DC68-47AA-8FBC-53008E78CCA6}" srcOrd="0" destOrd="0" presId="urn:microsoft.com/office/officeart/2005/8/layout/hList6"/>
    <dgm:cxn modelId="{D4A69253-AFA3-4371-9974-06D48A7EB810}" type="presOf" srcId="{6857B33E-6F49-44F3-97FE-02CB4D70D9C3}" destId="{E4F3F658-9A6D-453A-96F1-2441B5ED630A}" srcOrd="0" destOrd="0" presId="urn:microsoft.com/office/officeart/2005/8/layout/hList6"/>
    <dgm:cxn modelId="{B21D665A-398E-452C-8B4E-DFF2505106BC}" srcId="{09799760-4778-4A26-904A-F166F68E3EDB}" destId="{923D6D78-B8D4-42DD-8F5C-C8282E89EC32}" srcOrd="0" destOrd="0" parTransId="{574B7BB7-2C98-44D8-88DB-FB38A6E19137}" sibTransId="{0939F524-8ACC-42C2-9E7F-C2C254D10574}"/>
    <dgm:cxn modelId="{85726183-32B0-4881-A4FA-D8103092C773}" srcId="{CA090B39-93A5-4010-AA3F-3F89FBFD564A}" destId="{18175905-52D0-4C1F-82D9-B592BCF3D8DC}" srcOrd="1" destOrd="0" parTransId="{F95A3D3E-0AFC-4D20-A74F-D09A42B6C619}" sibTransId="{1BB393E9-E2F5-4B00-97EE-FD9F34499E4D}"/>
    <dgm:cxn modelId="{C564A183-A440-4645-A901-02A21C982F6D}" type="presOf" srcId="{17AED93B-D525-4FAC-A253-44C346050F1D}" destId="{B5D3C1B2-5E8B-45F2-8E57-3B9ED5F9390E}" srcOrd="0" destOrd="3" presId="urn:microsoft.com/office/officeart/2005/8/layout/hList6"/>
    <dgm:cxn modelId="{D7116087-84F6-4B05-AAC5-7029F6FA8E27}" srcId="{CA090B39-93A5-4010-AA3F-3F89FBFD564A}" destId="{76C01EB7-C758-413A-8EC6-3226C4FD72C0}" srcOrd="0" destOrd="0" parTransId="{A1FC63E5-BE66-4977-8EC2-B80A113E6188}" sibTransId="{F78DE08C-E0C1-44C7-B593-9D6BD1E4F32D}"/>
    <dgm:cxn modelId="{DC1AAB87-2464-4152-BE87-00C12BED6165}" srcId="{639EABF9-F90D-44B6-B2EF-5D48112CD47C}" destId="{A2599DC5-0F7D-47F2-A4CA-C428A355634D}" srcOrd="0" destOrd="0" parTransId="{599BFDAA-CBAF-49CC-B4DF-6BC5F85FCD9A}" sibTransId="{117E5DB4-87E5-4940-BCD9-98539479D077}"/>
    <dgm:cxn modelId="{62827F8F-FFE6-4609-B600-38D0127D4511}" type="presOf" srcId="{8C1C3743-2126-495B-84B1-46B4438E6A9A}" destId="{246E807F-EC18-4748-8DA2-C708D8B8E98B}" srcOrd="0" destOrd="1" presId="urn:microsoft.com/office/officeart/2005/8/layout/hList6"/>
    <dgm:cxn modelId="{BC7EDAA0-0CC9-4409-BF7E-600B4EA50BE0}" srcId="{8EA67DBB-7923-4D75-A56D-18A75FB6D35D}" destId="{8128959C-D60D-487B-8EA7-E416BF90E3FD}" srcOrd="0" destOrd="0" parTransId="{1F56C88D-B0B6-4CA2-AB48-24294C5DA37C}" sibTransId="{46BA018E-FD68-4FE5-92D1-573C09399245}"/>
    <dgm:cxn modelId="{F1DBA9A4-34F6-4633-8D33-04E665E044A7}" type="presOf" srcId="{A2599DC5-0F7D-47F2-A4CA-C428A355634D}" destId="{911B5C5E-1E72-4F95-9309-EBCE70E8C009}" srcOrd="0" destOrd="1" presId="urn:microsoft.com/office/officeart/2005/8/layout/hList6"/>
    <dgm:cxn modelId="{844A39AF-51BC-4BCA-9A45-49579642696D}" srcId="{7DC07F06-7019-4324-9073-E18B1938D247}" destId="{8C1C3743-2126-495B-84B1-46B4438E6A9A}" srcOrd="0" destOrd="0" parTransId="{DFA7FCF8-8759-4BCB-9CDC-6B0D0F40AE4C}" sibTransId="{F057D443-7A32-4C50-AFBC-A61B5163AAD9}"/>
    <dgm:cxn modelId="{D7EA0BB0-6618-4756-B070-0DD1433AEDE1}" type="presOf" srcId="{573DF9C0-B007-4D9D-A94C-80F91D750F75}" destId="{8D8F2A55-CD16-4DCA-B960-B85138ED24EA}" srcOrd="0" destOrd="2" presId="urn:microsoft.com/office/officeart/2005/8/layout/hList6"/>
    <dgm:cxn modelId="{EEABD3B1-4635-47AE-AB4E-E79A064E1321}" type="presOf" srcId="{7DC07F06-7019-4324-9073-E18B1938D247}" destId="{246E807F-EC18-4748-8DA2-C708D8B8E98B}" srcOrd="0" destOrd="0" presId="urn:microsoft.com/office/officeart/2005/8/layout/hList6"/>
    <dgm:cxn modelId="{8B3351B5-3798-4286-A54D-AE09183FA498}" type="presOf" srcId="{09799760-4778-4A26-904A-F166F68E3EDB}" destId="{8D8F2A55-CD16-4DCA-B960-B85138ED24EA}" srcOrd="0" destOrd="0" presId="urn:microsoft.com/office/officeart/2005/8/layout/hList6"/>
    <dgm:cxn modelId="{69E016B9-AF2E-42FC-B03C-DCCB9701A287}" type="presOf" srcId="{76C01EB7-C758-413A-8EC6-3226C4FD72C0}" destId="{B5D3C1B2-5E8B-45F2-8E57-3B9ED5F9390E}" srcOrd="0" destOrd="1" presId="urn:microsoft.com/office/officeart/2005/8/layout/hList6"/>
    <dgm:cxn modelId="{14654CC4-3BED-4507-B3F1-CD3EEF673977}" srcId="{8EA67DBB-7923-4D75-A56D-18A75FB6D35D}" destId="{1A9B0E5E-2558-4407-B5B7-AE0841A1A021}" srcOrd="1" destOrd="0" parTransId="{554F19FE-448D-45A4-B115-D43FD6D22A8D}" sibTransId="{781CE249-6765-484F-81FA-8D73019B3447}"/>
    <dgm:cxn modelId="{026C17C8-4431-4EE4-BFE4-40DE9DF3C3F8}" type="presOf" srcId="{18175905-52D0-4C1F-82D9-B592BCF3D8DC}" destId="{B5D3C1B2-5E8B-45F2-8E57-3B9ED5F9390E}" srcOrd="0" destOrd="2" presId="urn:microsoft.com/office/officeart/2005/8/layout/hList6"/>
    <dgm:cxn modelId="{722D1DD0-CF86-4DFE-86AF-1D0730A59A05}" type="presOf" srcId="{A5129831-1F74-47BD-BDAC-00BCBBEC08B3}" destId="{E4D2AFBA-24A1-44CC-AD95-7C0ABF36BEBA}" srcOrd="0" destOrd="0" presId="urn:microsoft.com/office/officeart/2005/8/layout/hList6"/>
    <dgm:cxn modelId="{1466B0D3-D968-4895-B9CC-C50FC01AB3E2}" type="presOf" srcId="{EFE34F8C-B3BD-4D19-BED1-D52ADE8E183C}" destId="{E4D2AFBA-24A1-44CC-AD95-7C0ABF36BEBA}" srcOrd="0" destOrd="1" presId="urn:microsoft.com/office/officeart/2005/8/layout/hList6"/>
    <dgm:cxn modelId="{592829D9-5652-4102-AEFC-A5DE9A5D7A8D}" srcId="{923D6D78-B8D4-42DD-8F5C-C8282E89EC32}" destId="{1FDBCF11-4153-4AC0-88A5-392F1C8A282E}" srcOrd="1" destOrd="0" parTransId="{148C412C-94A3-47FA-AFF3-2772057D7E30}" sibTransId="{CDEBB05B-0CD8-4834-A827-4C38E285EFDE}"/>
    <dgm:cxn modelId="{EDCDB7DA-D45B-44E2-9AE9-01EB1D93507E}" type="presOf" srcId="{CA090B39-93A5-4010-AA3F-3F89FBFD564A}" destId="{B5D3C1B2-5E8B-45F2-8E57-3B9ED5F9390E}" srcOrd="0" destOrd="0" presId="urn:microsoft.com/office/officeart/2005/8/layout/hList6"/>
    <dgm:cxn modelId="{4A435AE4-36D3-4AF7-A7C4-C77301B16CEA}" srcId="{6857B33E-6F49-44F3-97FE-02CB4D70D9C3}" destId="{A5129831-1F74-47BD-BDAC-00BCBBEC08B3}" srcOrd="0" destOrd="0" parTransId="{D238E023-1DCF-4C9D-A8C1-C72704B4536F}" sibTransId="{6A6056C7-ACAE-48B5-A638-8C70ED027BDE}"/>
    <dgm:cxn modelId="{C7E489E4-D934-491B-A910-860F7AD73033}" srcId="{CA090B39-93A5-4010-AA3F-3F89FBFD564A}" destId="{17AED93B-D525-4FAC-A253-44C346050F1D}" srcOrd="2" destOrd="0" parTransId="{00EECD9F-26CF-4216-84EC-C93936B55058}" sibTransId="{A4A5F9FD-8377-4C38-9A5D-03BE4FDE09CD}"/>
    <dgm:cxn modelId="{87F23EE7-D63C-4C3E-A8D4-204F96EA377C}" srcId="{6857B33E-6F49-44F3-97FE-02CB4D70D9C3}" destId="{8EA67DBB-7923-4D75-A56D-18A75FB6D35D}" srcOrd="3" destOrd="0" parTransId="{7AA15BA5-2939-4E7D-975D-5773C4681A5C}" sibTransId="{E86898E7-9FBC-41C0-9428-AA42CD30E4E3}"/>
    <dgm:cxn modelId="{7EC5B9F7-93A5-4ECB-B101-0F943DE2BDDC}" srcId="{6857B33E-6F49-44F3-97FE-02CB4D70D9C3}" destId="{7DC07F06-7019-4324-9073-E18B1938D247}" srcOrd="2" destOrd="0" parTransId="{B25580BF-A883-4C8E-BC83-C75BF2984A9F}" sibTransId="{216602FA-3CA7-4F53-8D28-5DDDBDD819A6}"/>
    <dgm:cxn modelId="{C28407F9-20BE-4D23-ABBE-41E15C20C28E}" type="presParOf" srcId="{E4F3F658-9A6D-453A-96F1-2441B5ED630A}" destId="{E4D2AFBA-24A1-44CC-AD95-7C0ABF36BEBA}" srcOrd="0" destOrd="0" presId="urn:microsoft.com/office/officeart/2005/8/layout/hList6"/>
    <dgm:cxn modelId="{D8E2A3D9-7F36-48AE-B284-0BDF514559B4}" type="presParOf" srcId="{E4F3F658-9A6D-453A-96F1-2441B5ED630A}" destId="{903BAEFA-04B3-4CAA-8701-362C4F1B8345}" srcOrd="1" destOrd="0" presId="urn:microsoft.com/office/officeart/2005/8/layout/hList6"/>
    <dgm:cxn modelId="{B1F48B56-7A2E-4B0D-871F-7DD6A4380FDA}" type="presParOf" srcId="{E4F3F658-9A6D-453A-96F1-2441B5ED630A}" destId="{8D8F2A55-CD16-4DCA-B960-B85138ED24EA}" srcOrd="2" destOrd="0" presId="urn:microsoft.com/office/officeart/2005/8/layout/hList6"/>
    <dgm:cxn modelId="{0C9D9677-FC70-4D6B-AD5B-1FAEF7E4EDCE}" type="presParOf" srcId="{E4F3F658-9A6D-453A-96F1-2441B5ED630A}" destId="{78728649-6A39-4513-BCD8-091AC97A6AB7}" srcOrd="3" destOrd="0" presId="urn:microsoft.com/office/officeart/2005/8/layout/hList6"/>
    <dgm:cxn modelId="{24A9C34F-DA3D-4FCA-A09B-FF5F404D648C}" type="presParOf" srcId="{E4F3F658-9A6D-453A-96F1-2441B5ED630A}" destId="{246E807F-EC18-4748-8DA2-C708D8B8E98B}" srcOrd="4" destOrd="0" presId="urn:microsoft.com/office/officeart/2005/8/layout/hList6"/>
    <dgm:cxn modelId="{385BC6B5-8222-4BA2-A1A3-3C832A0DDC1C}" type="presParOf" srcId="{E4F3F658-9A6D-453A-96F1-2441B5ED630A}" destId="{3F52BF21-4140-4854-A464-DB8C32C0C0AD}" srcOrd="5" destOrd="0" presId="urn:microsoft.com/office/officeart/2005/8/layout/hList6"/>
    <dgm:cxn modelId="{80C1EB59-D497-486B-BD66-A478A27A1E16}" type="presParOf" srcId="{E4F3F658-9A6D-453A-96F1-2441B5ED630A}" destId="{665C1351-DC68-47AA-8FBC-53008E78CCA6}" srcOrd="6" destOrd="0" presId="urn:microsoft.com/office/officeart/2005/8/layout/hList6"/>
    <dgm:cxn modelId="{AB6CBDBE-844E-43CA-84A6-8981DF65C610}" type="presParOf" srcId="{E4F3F658-9A6D-453A-96F1-2441B5ED630A}" destId="{3BD941CB-6BED-437A-8AE9-146DEACD7B67}" srcOrd="7" destOrd="0" presId="urn:microsoft.com/office/officeart/2005/8/layout/hList6"/>
    <dgm:cxn modelId="{B52C40B4-1D8A-40F3-B45E-3E5C81BF043D}" type="presParOf" srcId="{E4F3F658-9A6D-453A-96F1-2441B5ED630A}" destId="{911B5C5E-1E72-4F95-9309-EBCE70E8C009}" srcOrd="8" destOrd="0" presId="urn:microsoft.com/office/officeart/2005/8/layout/hList6"/>
    <dgm:cxn modelId="{93827642-AF08-4F52-9A91-E565DD992B6A}" type="presParOf" srcId="{E4F3F658-9A6D-453A-96F1-2441B5ED630A}" destId="{8990073F-870D-421E-9190-CBB4FD26924F}" srcOrd="9" destOrd="0" presId="urn:microsoft.com/office/officeart/2005/8/layout/hList6"/>
    <dgm:cxn modelId="{BE008584-3D15-40EC-8CFC-1A599EE0F1A2}" type="presParOf" srcId="{E4F3F658-9A6D-453A-96F1-2441B5ED630A}" destId="{B5D3C1B2-5E8B-45F2-8E57-3B9ED5F9390E}" srcOrd="10" destOrd="0" presId="urn:microsoft.com/office/officeart/2005/8/layout/h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7D835C-06CB-4299-99EF-ED5B14D8DF39}">
      <dsp:nvSpPr>
        <dsp:cNvPr id="0" name=""/>
        <dsp:cNvSpPr/>
      </dsp:nvSpPr>
      <dsp:spPr>
        <a:xfrm>
          <a:off x="3442928" y="-62996"/>
          <a:ext cx="5059373" cy="5059373"/>
        </a:xfrm>
        <a:prstGeom prst="circularArrow">
          <a:avLst>
            <a:gd name="adj1" fmla="val 5544"/>
            <a:gd name="adj2" fmla="val 330680"/>
            <a:gd name="adj3" fmla="val 14834041"/>
            <a:gd name="adj4" fmla="val 16770040"/>
            <a:gd name="adj5" fmla="val 5757"/>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3B02718-5BA8-4C02-B2EA-A3F4DB0BC8F6}">
      <dsp:nvSpPr>
        <dsp:cNvPr id="0" name=""/>
        <dsp:cNvSpPr/>
      </dsp:nvSpPr>
      <dsp:spPr>
        <a:xfrm>
          <a:off x="5365292" y="2966"/>
          <a:ext cx="1214645" cy="60732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Transit  (1999)</a:t>
          </a:r>
        </a:p>
      </dsp:txBody>
      <dsp:txXfrm>
        <a:off x="5394939" y="32613"/>
        <a:ext cx="1155351" cy="548028"/>
      </dsp:txXfrm>
    </dsp:sp>
    <dsp:sp modelId="{80070615-2842-4BC8-AE0E-709B3AAABBD2}">
      <dsp:nvSpPr>
        <dsp:cNvPr id="0" name=""/>
        <dsp:cNvSpPr/>
      </dsp:nvSpPr>
      <dsp:spPr>
        <a:xfrm>
          <a:off x="6633447" y="415015"/>
          <a:ext cx="1214645" cy="60732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Economic Development (1999)</a:t>
          </a:r>
        </a:p>
      </dsp:txBody>
      <dsp:txXfrm>
        <a:off x="6663094" y="444662"/>
        <a:ext cx="1155351" cy="548028"/>
      </dsp:txXfrm>
    </dsp:sp>
    <dsp:sp modelId="{C5B2A546-CD4A-4DFC-9FF1-6B606716F0B0}">
      <dsp:nvSpPr>
        <dsp:cNvPr id="0" name=""/>
        <dsp:cNvSpPr/>
      </dsp:nvSpPr>
      <dsp:spPr>
        <a:xfrm>
          <a:off x="7417211" y="1493773"/>
          <a:ext cx="1214645" cy="60732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Trail (2001)</a:t>
          </a:r>
        </a:p>
      </dsp:txBody>
      <dsp:txXfrm>
        <a:off x="7446858" y="1523420"/>
        <a:ext cx="1155351" cy="548028"/>
      </dsp:txXfrm>
    </dsp:sp>
    <dsp:sp modelId="{A847E515-E95F-4ECA-885B-D7CB1C5C9AAC}">
      <dsp:nvSpPr>
        <dsp:cNvPr id="0" name=""/>
        <dsp:cNvSpPr/>
      </dsp:nvSpPr>
      <dsp:spPr>
        <a:xfrm>
          <a:off x="7417211" y="2827190"/>
          <a:ext cx="1214645" cy="60732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Parks (2004)</a:t>
          </a:r>
        </a:p>
      </dsp:txBody>
      <dsp:txXfrm>
        <a:off x="7446858" y="2856837"/>
        <a:ext cx="1155351" cy="548028"/>
      </dsp:txXfrm>
    </dsp:sp>
    <dsp:sp modelId="{89EAA25B-A126-4AD2-BAF9-D7EC1A550244}">
      <dsp:nvSpPr>
        <dsp:cNvPr id="0" name=""/>
        <dsp:cNvSpPr/>
      </dsp:nvSpPr>
      <dsp:spPr>
        <a:xfrm>
          <a:off x="6633447" y="3905948"/>
          <a:ext cx="1214645" cy="60732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Affordable Housing (2005)</a:t>
          </a:r>
        </a:p>
      </dsp:txBody>
      <dsp:txXfrm>
        <a:off x="6663094" y="3935595"/>
        <a:ext cx="1155351" cy="548028"/>
      </dsp:txXfrm>
    </dsp:sp>
    <dsp:sp modelId="{5F0454A1-9F1C-4F3D-929D-411AFCC3D2C3}">
      <dsp:nvSpPr>
        <dsp:cNvPr id="0" name=""/>
        <dsp:cNvSpPr/>
      </dsp:nvSpPr>
      <dsp:spPr>
        <a:xfrm>
          <a:off x="5365292" y="4317997"/>
          <a:ext cx="1214645" cy="60732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Public Realm (2006)</a:t>
          </a:r>
        </a:p>
      </dsp:txBody>
      <dsp:txXfrm>
        <a:off x="5394939" y="4347644"/>
        <a:ext cx="1155351" cy="548028"/>
      </dsp:txXfrm>
    </dsp:sp>
    <dsp:sp modelId="{E9EEF2C6-C1EF-4FA7-9D59-3BC52DE3A31C}">
      <dsp:nvSpPr>
        <dsp:cNvPr id="0" name=""/>
        <dsp:cNvSpPr/>
      </dsp:nvSpPr>
      <dsp:spPr>
        <a:xfrm>
          <a:off x="4097136" y="3905948"/>
          <a:ext cx="1214645" cy="60732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Public Art (2006)</a:t>
          </a:r>
        </a:p>
      </dsp:txBody>
      <dsp:txXfrm>
        <a:off x="4126783" y="3935595"/>
        <a:ext cx="1155351" cy="548028"/>
      </dsp:txXfrm>
    </dsp:sp>
    <dsp:sp modelId="{A200177D-185F-4D8C-8410-4CE0C13830CD}">
      <dsp:nvSpPr>
        <dsp:cNvPr id="0" name=""/>
        <dsp:cNvSpPr/>
      </dsp:nvSpPr>
      <dsp:spPr>
        <a:xfrm>
          <a:off x="3313373" y="2827190"/>
          <a:ext cx="1214645" cy="60732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Preservation (2006)</a:t>
          </a:r>
        </a:p>
      </dsp:txBody>
      <dsp:txXfrm>
        <a:off x="3343020" y="2856837"/>
        <a:ext cx="1155351" cy="548028"/>
      </dsp:txXfrm>
    </dsp:sp>
    <dsp:sp modelId="{F9C57E3E-E4F5-4EB2-95C4-36D4E0BDE5F2}">
      <dsp:nvSpPr>
        <dsp:cNvPr id="0" name=""/>
        <dsp:cNvSpPr/>
      </dsp:nvSpPr>
      <dsp:spPr>
        <a:xfrm>
          <a:off x="3313373" y="1493773"/>
          <a:ext cx="1214645" cy="60732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Public Health (2007)</a:t>
          </a:r>
        </a:p>
      </dsp:txBody>
      <dsp:txXfrm>
        <a:off x="3343020" y="1523420"/>
        <a:ext cx="1155351" cy="548028"/>
      </dsp:txXfrm>
    </dsp:sp>
    <dsp:sp modelId="{E7A84BE8-0B38-46B3-A4AD-6140FAA18C43}">
      <dsp:nvSpPr>
        <dsp:cNvPr id="0" name=""/>
        <dsp:cNvSpPr/>
      </dsp:nvSpPr>
      <dsp:spPr>
        <a:xfrm>
          <a:off x="4097136" y="415015"/>
          <a:ext cx="1214645" cy="60732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Community Stabilization (2011)</a:t>
          </a:r>
        </a:p>
      </dsp:txBody>
      <dsp:txXfrm>
        <a:off x="4126783" y="444662"/>
        <a:ext cx="1155351" cy="54802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D2AFBA-24A1-44CC-AD95-7C0ABF36BEBA}">
      <dsp:nvSpPr>
        <dsp:cNvPr id="0" name=""/>
        <dsp:cNvSpPr/>
      </dsp:nvSpPr>
      <dsp:spPr>
        <a:xfrm rot="16200000">
          <a:off x="-1443095" y="1447789"/>
          <a:ext cx="4749800" cy="1854221"/>
        </a:xfrm>
        <a:prstGeom prst="flowChartManualOperati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0" tIns="0" rIns="123053" bIns="0" numCol="1" spcCol="1270" anchor="t" anchorCtr="0">
          <a:noAutofit/>
        </a:bodyPr>
        <a:lstStyle/>
        <a:p>
          <a:pPr marL="0" lvl="0" indent="0" algn="l" defTabSz="844550">
            <a:lnSpc>
              <a:spcPct val="90000"/>
            </a:lnSpc>
            <a:spcBef>
              <a:spcPct val="0"/>
            </a:spcBef>
            <a:spcAft>
              <a:spcPct val="35000"/>
            </a:spcAft>
            <a:buNone/>
          </a:pPr>
          <a:r>
            <a:rPr lang="en-US" sz="1900" b="1" kern="1200" dirty="0">
              <a:cs typeface="Calibri"/>
            </a:rPr>
            <a:t>Parks</a:t>
          </a:r>
        </a:p>
        <a:p>
          <a:pPr marL="114300" lvl="1" indent="-114300" algn="l" defTabSz="666750">
            <a:lnSpc>
              <a:spcPct val="90000"/>
            </a:lnSpc>
            <a:spcBef>
              <a:spcPct val="0"/>
            </a:spcBef>
            <a:spcAft>
              <a:spcPct val="15000"/>
            </a:spcAft>
            <a:buChar char="•"/>
          </a:pPr>
          <a:r>
            <a:rPr lang="en-US" sz="1500" kern="1200" dirty="0">
              <a:cs typeface="Calibri"/>
            </a:rPr>
            <a:t>Project includes 1300 acres of park land and will upgrade 700 acres of existing parks</a:t>
          </a:r>
        </a:p>
      </dsp:txBody>
      <dsp:txXfrm rot="5400000">
        <a:off x="4694" y="949960"/>
        <a:ext cx="1854221" cy="2849880"/>
      </dsp:txXfrm>
    </dsp:sp>
    <dsp:sp modelId="{8D8F2A55-CD16-4DCA-B960-B85138ED24EA}">
      <dsp:nvSpPr>
        <dsp:cNvPr id="0" name=""/>
        <dsp:cNvSpPr/>
      </dsp:nvSpPr>
      <dsp:spPr>
        <a:xfrm rot="16200000">
          <a:off x="550192" y="1447789"/>
          <a:ext cx="4749800" cy="1854221"/>
        </a:xfrm>
        <a:prstGeom prst="flowChartManualOperati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0" tIns="0" rIns="123053" bIns="0" numCol="1" spcCol="1270" anchor="t" anchorCtr="0">
          <a:noAutofit/>
        </a:bodyPr>
        <a:lstStyle/>
        <a:p>
          <a:pPr marL="0" lvl="0" indent="0" algn="l" defTabSz="844550">
            <a:lnSpc>
              <a:spcPct val="90000"/>
            </a:lnSpc>
            <a:spcBef>
              <a:spcPct val="0"/>
            </a:spcBef>
            <a:spcAft>
              <a:spcPct val="35000"/>
            </a:spcAft>
            <a:buNone/>
          </a:pPr>
          <a:r>
            <a:rPr lang="en-US" sz="1900" b="1" kern="1200" dirty="0">
              <a:cs typeface="Calibri"/>
            </a:rPr>
            <a:t>Trails</a:t>
          </a:r>
        </a:p>
        <a:p>
          <a:pPr marL="114300" lvl="1" indent="-114300" algn="l" defTabSz="666750">
            <a:lnSpc>
              <a:spcPct val="90000"/>
            </a:lnSpc>
            <a:spcBef>
              <a:spcPct val="0"/>
            </a:spcBef>
            <a:spcAft>
              <a:spcPct val="15000"/>
            </a:spcAft>
            <a:buChar char="•"/>
          </a:pPr>
          <a:r>
            <a:rPr lang="en-US" sz="1500" kern="1200" dirty="0">
              <a:cs typeface="Calibri"/>
            </a:rPr>
            <a:t>33 miles of multiuse trails</a:t>
          </a:r>
        </a:p>
        <a:p>
          <a:pPr marL="228600" lvl="2" indent="-114300" algn="l" defTabSz="666750">
            <a:lnSpc>
              <a:spcPct val="90000"/>
            </a:lnSpc>
            <a:spcBef>
              <a:spcPct val="0"/>
            </a:spcBef>
            <a:spcAft>
              <a:spcPct val="15000"/>
            </a:spcAft>
            <a:buChar char="•"/>
          </a:pPr>
          <a:r>
            <a:rPr lang="en-US" sz="1500" kern="1200" dirty="0">
              <a:cs typeface="Calibri"/>
            </a:rPr>
            <a:t>22 mile </a:t>
          </a:r>
          <a:r>
            <a:rPr lang="en-US" sz="1500" kern="1200" dirty="0" err="1">
              <a:cs typeface="Calibri"/>
            </a:rPr>
            <a:t>BeltLine</a:t>
          </a:r>
          <a:r>
            <a:rPr lang="en-US" sz="1500" kern="1200" dirty="0">
              <a:cs typeface="Calibri"/>
            </a:rPr>
            <a:t> Corridor </a:t>
          </a:r>
        </a:p>
        <a:p>
          <a:pPr marL="228600" lvl="2" indent="-114300" algn="l" defTabSz="666750">
            <a:lnSpc>
              <a:spcPct val="90000"/>
            </a:lnSpc>
            <a:spcBef>
              <a:spcPct val="0"/>
            </a:spcBef>
            <a:spcAft>
              <a:spcPct val="15000"/>
            </a:spcAft>
            <a:buChar char="•"/>
          </a:pPr>
          <a:r>
            <a:rPr lang="en-US" sz="1500" kern="1200" dirty="0">
              <a:cs typeface="Calibri"/>
            </a:rPr>
            <a:t>11 miles of spur trails to connect to neighborhoods</a:t>
          </a:r>
        </a:p>
      </dsp:txBody>
      <dsp:txXfrm rot="5400000">
        <a:off x="1997981" y="949960"/>
        <a:ext cx="1854221" cy="2849880"/>
      </dsp:txXfrm>
    </dsp:sp>
    <dsp:sp modelId="{246E807F-EC18-4748-8DA2-C708D8B8E98B}">
      <dsp:nvSpPr>
        <dsp:cNvPr id="0" name=""/>
        <dsp:cNvSpPr/>
      </dsp:nvSpPr>
      <dsp:spPr>
        <a:xfrm rot="16200000">
          <a:off x="2543480" y="1447789"/>
          <a:ext cx="4749800" cy="1854221"/>
        </a:xfrm>
        <a:prstGeom prst="flowChartManualOperati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0" tIns="0" rIns="123053" bIns="0" numCol="1" spcCol="1270" anchor="t" anchorCtr="0">
          <a:noAutofit/>
        </a:bodyPr>
        <a:lstStyle/>
        <a:p>
          <a:pPr marL="0" lvl="0" indent="0" algn="l" defTabSz="844550">
            <a:lnSpc>
              <a:spcPct val="90000"/>
            </a:lnSpc>
            <a:spcBef>
              <a:spcPct val="0"/>
            </a:spcBef>
            <a:spcAft>
              <a:spcPct val="35000"/>
            </a:spcAft>
            <a:buNone/>
          </a:pPr>
          <a:r>
            <a:rPr lang="en-US" sz="1900" b="1" kern="1200" dirty="0">
              <a:cs typeface="Calibri"/>
            </a:rPr>
            <a:t>Transit</a:t>
          </a:r>
        </a:p>
        <a:p>
          <a:pPr marL="114300" lvl="1" indent="-114300" algn="l" defTabSz="666750">
            <a:lnSpc>
              <a:spcPct val="90000"/>
            </a:lnSpc>
            <a:spcBef>
              <a:spcPct val="0"/>
            </a:spcBef>
            <a:spcAft>
              <a:spcPct val="15000"/>
            </a:spcAft>
            <a:buChar char="•"/>
          </a:pPr>
          <a:r>
            <a:rPr lang="en-US" sz="1500" kern="1200" dirty="0">
              <a:cs typeface="Calibri"/>
            </a:rPr>
            <a:t>Light rail transit is proposed within the 22 mile corridor</a:t>
          </a:r>
        </a:p>
      </dsp:txBody>
      <dsp:txXfrm rot="5400000">
        <a:off x="3991269" y="949960"/>
        <a:ext cx="1854221" cy="2849880"/>
      </dsp:txXfrm>
    </dsp:sp>
    <dsp:sp modelId="{665C1351-DC68-47AA-8FBC-53008E78CCA6}">
      <dsp:nvSpPr>
        <dsp:cNvPr id="0" name=""/>
        <dsp:cNvSpPr/>
      </dsp:nvSpPr>
      <dsp:spPr>
        <a:xfrm rot="16200000">
          <a:off x="4536769" y="1447789"/>
          <a:ext cx="4749800" cy="1854221"/>
        </a:xfrm>
        <a:prstGeom prst="flowChartManualOperati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0" tIns="0" rIns="123053" bIns="0" numCol="1" spcCol="1270" anchor="t" anchorCtr="0">
          <a:noAutofit/>
        </a:bodyPr>
        <a:lstStyle/>
        <a:p>
          <a:pPr marL="0" lvl="0" indent="0" algn="l" defTabSz="844550">
            <a:lnSpc>
              <a:spcPct val="90000"/>
            </a:lnSpc>
            <a:spcBef>
              <a:spcPct val="0"/>
            </a:spcBef>
            <a:spcAft>
              <a:spcPct val="35000"/>
            </a:spcAft>
            <a:buNone/>
          </a:pPr>
          <a:r>
            <a:rPr lang="en-US" sz="1900" b="1" kern="1200" dirty="0">
              <a:cs typeface="Calibri"/>
            </a:rPr>
            <a:t>Affordable Housing</a:t>
          </a:r>
        </a:p>
        <a:p>
          <a:pPr marL="114300" lvl="1" indent="-114300" algn="l" defTabSz="666750">
            <a:lnSpc>
              <a:spcPct val="90000"/>
            </a:lnSpc>
            <a:spcBef>
              <a:spcPct val="0"/>
            </a:spcBef>
            <a:spcAft>
              <a:spcPct val="15000"/>
            </a:spcAft>
            <a:buChar char="•"/>
          </a:pPr>
          <a:r>
            <a:rPr lang="en-US" sz="1500" kern="1200" dirty="0">
              <a:cs typeface="Calibri"/>
            </a:rPr>
            <a:t>20% of new units built within corridor, or 5,600 units </a:t>
          </a:r>
        </a:p>
        <a:p>
          <a:pPr marL="114300" lvl="1" indent="-114300" algn="l" defTabSz="666750">
            <a:lnSpc>
              <a:spcPct val="90000"/>
            </a:lnSpc>
            <a:spcBef>
              <a:spcPct val="0"/>
            </a:spcBef>
            <a:spcAft>
              <a:spcPct val="15000"/>
            </a:spcAft>
            <a:buChar char="•"/>
          </a:pPr>
          <a:r>
            <a:rPr lang="en-US" sz="1500" kern="1200" dirty="0">
              <a:cs typeface="Calibri"/>
            </a:rPr>
            <a:t>Below 60% Area Median Income (AMI) for rentals and below 100% of AMI for ownership</a:t>
          </a:r>
        </a:p>
      </dsp:txBody>
      <dsp:txXfrm rot="5400000">
        <a:off x="5984558" y="949960"/>
        <a:ext cx="1854221" cy="2849880"/>
      </dsp:txXfrm>
    </dsp:sp>
    <dsp:sp modelId="{911B5C5E-1E72-4F95-9309-EBCE70E8C009}">
      <dsp:nvSpPr>
        <dsp:cNvPr id="0" name=""/>
        <dsp:cNvSpPr/>
      </dsp:nvSpPr>
      <dsp:spPr>
        <a:xfrm rot="16200000">
          <a:off x="6530057" y="1447789"/>
          <a:ext cx="4749800" cy="1854221"/>
        </a:xfrm>
        <a:prstGeom prst="flowChartManualOperati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0" tIns="0" rIns="123053" bIns="0" numCol="1" spcCol="1270" anchor="t" anchorCtr="0">
          <a:noAutofit/>
        </a:bodyPr>
        <a:lstStyle/>
        <a:p>
          <a:pPr marL="0" lvl="0" indent="0" algn="l" defTabSz="844550">
            <a:lnSpc>
              <a:spcPct val="90000"/>
            </a:lnSpc>
            <a:spcBef>
              <a:spcPct val="0"/>
            </a:spcBef>
            <a:spcAft>
              <a:spcPct val="35000"/>
            </a:spcAft>
            <a:buNone/>
          </a:pPr>
          <a:r>
            <a:rPr lang="en-US" sz="1900" b="1" kern="1200" dirty="0">
              <a:cs typeface="Calibri"/>
            </a:rPr>
            <a:t>Streetscape Improvements</a:t>
          </a:r>
        </a:p>
        <a:p>
          <a:pPr marL="114300" lvl="1" indent="-114300" algn="l" defTabSz="666750">
            <a:lnSpc>
              <a:spcPct val="90000"/>
            </a:lnSpc>
            <a:spcBef>
              <a:spcPct val="0"/>
            </a:spcBef>
            <a:spcAft>
              <a:spcPct val="15000"/>
            </a:spcAft>
            <a:buChar char="•"/>
          </a:pPr>
          <a:r>
            <a:rPr lang="en-US" sz="1500" kern="1200" dirty="0">
              <a:cs typeface="Calibri"/>
            </a:rPr>
            <a:t>Improve pedestrian and cyclist infrastructure and environment to link to trail</a:t>
          </a:r>
        </a:p>
      </dsp:txBody>
      <dsp:txXfrm rot="5400000">
        <a:off x="7977846" y="949960"/>
        <a:ext cx="1854221" cy="2849880"/>
      </dsp:txXfrm>
    </dsp:sp>
    <dsp:sp modelId="{B5D3C1B2-5E8B-45F2-8E57-3B9ED5F9390E}">
      <dsp:nvSpPr>
        <dsp:cNvPr id="0" name=""/>
        <dsp:cNvSpPr/>
      </dsp:nvSpPr>
      <dsp:spPr>
        <a:xfrm rot="16200000">
          <a:off x="8523345" y="1447789"/>
          <a:ext cx="4749800" cy="1854221"/>
        </a:xfrm>
        <a:prstGeom prst="flowChartManualOperati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0" tIns="0" rIns="123053" bIns="0" numCol="1" spcCol="1270" anchor="t" anchorCtr="0">
          <a:noAutofit/>
        </a:bodyPr>
        <a:lstStyle/>
        <a:p>
          <a:pPr marL="0" lvl="0" indent="0" algn="l" defTabSz="844550">
            <a:lnSpc>
              <a:spcPct val="90000"/>
            </a:lnSpc>
            <a:spcBef>
              <a:spcPct val="0"/>
            </a:spcBef>
            <a:spcAft>
              <a:spcPct val="35000"/>
            </a:spcAft>
            <a:buNone/>
          </a:pPr>
          <a:r>
            <a:rPr lang="en-US" sz="1900" b="1" kern="1200" dirty="0">
              <a:cs typeface="Calibri"/>
            </a:rPr>
            <a:t>Economic Development</a:t>
          </a:r>
        </a:p>
        <a:p>
          <a:pPr marL="114300" lvl="1" indent="-114300" algn="l" defTabSz="666750">
            <a:lnSpc>
              <a:spcPct val="90000"/>
            </a:lnSpc>
            <a:spcBef>
              <a:spcPct val="0"/>
            </a:spcBef>
            <a:spcAft>
              <a:spcPct val="15000"/>
            </a:spcAft>
            <a:buChar char="•"/>
          </a:pPr>
          <a:r>
            <a:rPr lang="en-US" sz="1500" kern="1200" dirty="0">
              <a:cs typeface="Calibri"/>
            </a:rPr>
            <a:t>30,000 permanent jobs </a:t>
          </a:r>
        </a:p>
        <a:p>
          <a:pPr marL="114300" lvl="1" indent="-114300" algn="l" defTabSz="666750">
            <a:lnSpc>
              <a:spcPct val="90000"/>
            </a:lnSpc>
            <a:spcBef>
              <a:spcPct val="0"/>
            </a:spcBef>
            <a:spcAft>
              <a:spcPct val="15000"/>
            </a:spcAft>
            <a:buChar char="•"/>
          </a:pPr>
          <a:r>
            <a:rPr lang="en-US" sz="1500" kern="1200" dirty="0">
              <a:cs typeface="Calibri"/>
            </a:rPr>
            <a:t>48,000 one-year construction jobs</a:t>
          </a:r>
        </a:p>
        <a:p>
          <a:pPr marL="114300" lvl="1" indent="-114300" algn="l" defTabSz="666750">
            <a:lnSpc>
              <a:spcPct val="90000"/>
            </a:lnSpc>
            <a:spcBef>
              <a:spcPct val="0"/>
            </a:spcBef>
            <a:spcAft>
              <a:spcPct val="15000"/>
            </a:spcAft>
            <a:buChar char="•"/>
          </a:pPr>
          <a:r>
            <a:rPr lang="en-US" sz="1500" kern="1200" dirty="0">
              <a:cs typeface="Calibri"/>
            </a:rPr>
            <a:t>$6 billion in private development </a:t>
          </a:r>
        </a:p>
      </dsp:txBody>
      <dsp:txXfrm rot="5400000">
        <a:off x="9971134" y="949960"/>
        <a:ext cx="1854221" cy="2849880"/>
      </dsp:txXfrm>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08AF0D2-1485-47DD-A1F9-12FEC156E457}" type="datetimeFigureOut">
              <a:rPr lang="en-US" smtClean="0"/>
              <a:t>6/25/2018</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23ECC5E-7DC1-4EED-B13C-E04C83D5E456}" type="slidenum">
              <a:rPr lang="en-US" smtClean="0"/>
              <a:t>‹#›</a:t>
            </a:fld>
            <a:endParaRPr lang="en-US"/>
          </a:p>
        </p:txBody>
      </p:sp>
    </p:spTree>
    <p:extLst>
      <p:ext uri="{BB962C8B-B14F-4D97-AF65-F5344CB8AC3E}">
        <p14:creationId xmlns:p14="http://schemas.microsoft.com/office/powerpoint/2010/main" val="18735885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According to the Oxford English Dictionary, infrastructure</a:t>
            </a:r>
            <a:r>
              <a:rPr lang="en-US" baseline="0" dirty="0"/>
              <a:t> is defined as the “</a:t>
            </a:r>
            <a:r>
              <a:rPr lang="en-US" i="1" dirty="0"/>
              <a:t>physical and organizational structures and facilities needed for the operation of a society or enterprise.” </a:t>
            </a:r>
            <a:r>
              <a:rPr lang="en-US" i="0" dirty="0"/>
              <a:t>In other words, infrastructure is that which makes society possible. From</a:t>
            </a:r>
            <a:r>
              <a:rPr lang="en-US" i="0" baseline="0" dirty="0"/>
              <a:t> pipes, to pavement, to railroad tracks, to cellphone towers, infrastructure helps people communicate, move, trade, and interact. However, we tend to think of infrastructure as a completed, stagnant structure with one specific use. This is rarely the case. Infrastructure can be designed for purposes, or the infrastructure may adapt over time for different things and different people.  </a:t>
            </a:r>
            <a:endParaRPr lang="en-US" dirty="0"/>
          </a:p>
        </p:txBody>
      </p:sp>
      <p:sp>
        <p:nvSpPr>
          <p:cNvPr id="4" name="Slide Number Placeholder 3"/>
          <p:cNvSpPr>
            <a:spLocks noGrp="1"/>
          </p:cNvSpPr>
          <p:nvPr>
            <p:ph type="sldNum" sz="quarter" idx="10"/>
          </p:nvPr>
        </p:nvSpPr>
        <p:spPr/>
        <p:txBody>
          <a:bodyPr/>
          <a:lstStyle/>
          <a:p>
            <a:fld id="{E23ECC5E-7DC1-4EED-B13C-E04C83D5E456}" type="slidenum">
              <a:rPr lang="en-US" smtClean="0"/>
              <a:t>2</a:t>
            </a:fld>
            <a:endParaRPr lang="en-US"/>
          </a:p>
        </p:txBody>
      </p:sp>
    </p:spTree>
    <p:extLst>
      <p:ext uri="{BB962C8B-B14F-4D97-AF65-F5344CB8AC3E}">
        <p14:creationId xmlns:p14="http://schemas.microsoft.com/office/powerpoint/2010/main" val="17085158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Infrastructure is also deeply tied to identity and culture. The</a:t>
            </a:r>
            <a:r>
              <a:rPr lang="en-US" baseline="0" dirty="0"/>
              <a:t> design and layout of one’s street can impact how one interacts (or doesn’t interact!) with neighbors and friends. Highways and railroad tracks have separated communities and people for decades. Canals and watersheds can become part of a city’s story and identity. This is true around the globe. The Golden Gate Bridge is an iconic feature of San Francisco, Atlanta is known for it’s highways, the Dutch for their canals and waterworks, and the Japanese for their high-speed rail. Infrastructure can be a source of pride, community, debate, division, and many other things. This is the result of the fact that infrastructure isn’t experienced by people in the same way. </a:t>
            </a:r>
          </a:p>
          <a:p>
            <a:endParaRPr lang="en-US" baseline="0" dirty="0"/>
          </a:p>
          <a:p>
            <a:r>
              <a:rPr lang="en-US" baseline="0" dirty="0"/>
              <a:t>One person’s highway to get to work, might keep another person from living in a healthy, accessible community. </a:t>
            </a:r>
            <a:endParaRPr lang="en-US" dirty="0"/>
          </a:p>
        </p:txBody>
      </p:sp>
      <p:sp>
        <p:nvSpPr>
          <p:cNvPr id="4" name="Slide Number Placeholder 3"/>
          <p:cNvSpPr>
            <a:spLocks noGrp="1"/>
          </p:cNvSpPr>
          <p:nvPr>
            <p:ph type="sldNum" sz="quarter" idx="10"/>
          </p:nvPr>
        </p:nvSpPr>
        <p:spPr/>
        <p:txBody>
          <a:bodyPr/>
          <a:lstStyle/>
          <a:p>
            <a:fld id="{E23ECC5E-7DC1-4EED-B13C-E04C83D5E456}" type="slidenum">
              <a:rPr lang="en-US" smtClean="0"/>
              <a:t>3</a:t>
            </a:fld>
            <a:endParaRPr lang="en-US"/>
          </a:p>
        </p:txBody>
      </p:sp>
    </p:spTree>
    <p:extLst>
      <p:ext uri="{BB962C8B-B14F-4D97-AF65-F5344CB8AC3E}">
        <p14:creationId xmlns:p14="http://schemas.microsoft.com/office/powerpoint/2010/main" val="41589737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3ECC5E-7DC1-4EED-B13C-E04C83D5E456}" type="slidenum">
              <a:rPr lang="en-US" smtClean="0"/>
              <a:t>4</a:t>
            </a:fld>
            <a:endParaRPr lang="en-US"/>
          </a:p>
        </p:txBody>
      </p:sp>
    </p:spTree>
    <p:extLst>
      <p:ext uri="{BB962C8B-B14F-4D97-AF65-F5344CB8AC3E}">
        <p14:creationId xmlns:p14="http://schemas.microsoft.com/office/powerpoint/2010/main" val="40414206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
            </a:r>
            <a:r>
              <a:rPr lang="en-US" dirty="0" err="1"/>
              <a:t>BeltLine</a:t>
            </a:r>
            <a:r>
              <a:rPr lang="en-US" dirty="0"/>
              <a:t> is a massive project in both vision and implementation. The </a:t>
            </a:r>
            <a:r>
              <a:rPr lang="en-US" dirty="0" err="1"/>
              <a:t>BeltLine</a:t>
            </a:r>
            <a:r>
              <a:rPr lang="en-US" dirty="0"/>
              <a:t> was originally conceived by Georgia Tech student Ryan Gravel as a network of light rail lines connecting the city of Atlanta. After the initial thesis, community members began organizing as “The Friends of the Atlanta </a:t>
            </a:r>
            <a:r>
              <a:rPr lang="en-US" dirty="0" err="1"/>
              <a:t>BeltLine</a:t>
            </a:r>
            <a:r>
              <a:rPr lang="en-US" dirty="0"/>
              <a:t>.” As the project began to take shape, the vision for the </a:t>
            </a:r>
            <a:r>
              <a:rPr lang="en-US" dirty="0" err="1"/>
              <a:t>BeltLine</a:t>
            </a:r>
            <a:r>
              <a:rPr lang="en-US" dirty="0"/>
              <a:t> expanded beyond the transit line, and includes objectives for parks, multi-use trails, affordable housing, historic preservation, and economic development.</a:t>
            </a:r>
          </a:p>
          <a:p>
            <a:endParaRPr lang="en-US" dirty="0"/>
          </a:p>
          <a:p>
            <a:r>
              <a:rPr lang="en-US" dirty="0"/>
              <a:t>Over</a:t>
            </a:r>
            <a:r>
              <a:rPr lang="en-US" baseline="0" dirty="0"/>
              <a:t> time, the purpose of the </a:t>
            </a:r>
            <a:r>
              <a:rPr lang="en-US" baseline="0" dirty="0" err="1"/>
              <a:t>BeltLine</a:t>
            </a:r>
            <a:r>
              <a:rPr lang="en-US" baseline="0" dirty="0"/>
              <a:t> has changed and grown. That has been deeply influenced by community members and policy-makers alike. </a:t>
            </a:r>
            <a:r>
              <a:rPr lang="en-US" dirty="0">
                <a:cs typeface="Calibri"/>
              </a:rPr>
              <a:t>Community members identified problems they were facing such as flooding and lack of greenspace. The </a:t>
            </a:r>
            <a:r>
              <a:rPr lang="en-US" dirty="0" err="1">
                <a:cs typeface="Calibri"/>
              </a:rPr>
              <a:t>BeltLine</a:t>
            </a:r>
            <a:r>
              <a:rPr lang="en-US" dirty="0">
                <a:cs typeface="Calibri"/>
              </a:rPr>
              <a:t> has grown to meet those needs. </a:t>
            </a:r>
          </a:p>
        </p:txBody>
      </p:sp>
      <p:sp>
        <p:nvSpPr>
          <p:cNvPr id="4" name="Slide Number Placeholder 3"/>
          <p:cNvSpPr>
            <a:spLocks noGrp="1"/>
          </p:cNvSpPr>
          <p:nvPr>
            <p:ph type="sldNum" sz="quarter" idx="10"/>
          </p:nvPr>
        </p:nvSpPr>
        <p:spPr/>
        <p:txBody>
          <a:bodyPr/>
          <a:lstStyle/>
          <a:p>
            <a:fld id="{E23ECC5E-7DC1-4EED-B13C-E04C83D5E456}" type="slidenum">
              <a:rPr lang="en-US" smtClean="0"/>
              <a:t>6</a:t>
            </a:fld>
            <a:endParaRPr lang="en-US"/>
          </a:p>
        </p:txBody>
      </p:sp>
    </p:spTree>
    <p:extLst>
      <p:ext uri="{BB962C8B-B14F-4D97-AF65-F5344CB8AC3E}">
        <p14:creationId xmlns:p14="http://schemas.microsoft.com/office/powerpoint/2010/main" val="21958536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 Atlanta </a:t>
            </a:r>
            <a:r>
              <a:rPr lang="en-US" dirty="0" err="1">
                <a:cs typeface="Calibri"/>
              </a:rPr>
              <a:t>BeltLine</a:t>
            </a:r>
            <a:r>
              <a:rPr lang="en-US" dirty="0">
                <a:cs typeface="Calibri"/>
              </a:rPr>
              <a:t> started out with a specific vision as a transit line. The vision quickly expanded to include economic development. In 1999, Atlanta was a very different city. Most of the city was still suffering from a lack of investment.  The areas around the BeltLine were long neglected and much of the corridor itself was abandoned. Some areas of the corridor were still active freight corridors.  Soon, Gravel's thesis caught the ear of a local Councilperson, Cathy Woolard. Gravel, Woolard, and others began to go out into the community to pitch their ideas. They frequently worked through the Neighborhood Planning Unit (NPU) System, which was created during the Civil Rights era to facilitate community engagement. From here, citizens began to "own" the </a:t>
            </a:r>
            <a:r>
              <a:rPr lang="en-US" dirty="0" err="1">
                <a:cs typeface="Calibri"/>
              </a:rPr>
              <a:t>BeltLine</a:t>
            </a:r>
            <a:r>
              <a:rPr lang="en-US" dirty="0">
                <a:cs typeface="Calibri"/>
              </a:rPr>
              <a:t>. Another group, the PATH foundation was working to fulfill a similar goal: use abandoned or underused urban land to create multi-use trails for walking and cycling. After a conversation with the leader of that group (which is still active in Atlanta today!), a multi-use trail was incorporated as part of the BeltLine's vision. </a:t>
            </a:r>
          </a:p>
          <a:p>
            <a:endParaRPr lang="en-US" dirty="0">
              <a:cs typeface="Calibri"/>
            </a:endParaRPr>
          </a:p>
          <a:p>
            <a:r>
              <a:rPr lang="en-US" dirty="0">
                <a:cs typeface="Calibri"/>
              </a:rPr>
              <a:t>In YEAR, the Friends of the Atlanta BeltLine was formed. This was a citizen-led non-profit advocating for the BeltLine. </a:t>
            </a:r>
          </a:p>
        </p:txBody>
      </p:sp>
      <p:sp>
        <p:nvSpPr>
          <p:cNvPr id="4" name="Slide Number Placeholder 3"/>
          <p:cNvSpPr>
            <a:spLocks noGrp="1"/>
          </p:cNvSpPr>
          <p:nvPr>
            <p:ph type="sldNum" sz="quarter" idx="10"/>
          </p:nvPr>
        </p:nvSpPr>
        <p:spPr/>
        <p:txBody>
          <a:bodyPr/>
          <a:lstStyle/>
          <a:p>
            <a:fld id="{E23ECC5E-7DC1-4EED-B13C-E04C83D5E456}" type="slidenum">
              <a:rPr lang="en-US" smtClean="0"/>
              <a:t>7</a:t>
            </a:fld>
            <a:endParaRPr lang="en-US"/>
          </a:p>
        </p:txBody>
      </p:sp>
    </p:spTree>
    <p:extLst>
      <p:ext uri="{BB962C8B-B14F-4D97-AF65-F5344CB8AC3E}">
        <p14:creationId xmlns:p14="http://schemas.microsoft.com/office/powerpoint/2010/main" val="10221226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After years of advocacy and community engagement, the </a:t>
            </a:r>
            <a:r>
              <a:rPr lang="en-US" dirty="0" err="1">
                <a:cs typeface="Calibri"/>
              </a:rPr>
              <a:t>BeltLine</a:t>
            </a:r>
            <a:r>
              <a:rPr lang="en-US" dirty="0">
                <a:cs typeface="Calibri"/>
              </a:rPr>
              <a:t> found itself as an official quasi-governmental agency in the City of Atlanta. Atlanta </a:t>
            </a:r>
            <a:r>
              <a:rPr lang="en-US" dirty="0" err="1">
                <a:cs typeface="Calibri"/>
              </a:rPr>
              <a:t>BeltLine</a:t>
            </a:r>
            <a:r>
              <a:rPr lang="en-US" dirty="0">
                <a:cs typeface="Calibri"/>
              </a:rPr>
              <a:t> Inc. was created in 2005. The Friends of the Atlanta </a:t>
            </a:r>
            <a:r>
              <a:rPr lang="en-US" dirty="0" err="1">
                <a:cs typeface="Calibri"/>
              </a:rPr>
              <a:t>BeltLine</a:t>
            </a:r>
            <a:r>
              <a:rPr lang="en-US" dirty="0">
                <a:cs typeface="Calibri"/>
              </a:rPr>
              <a:t> were subsequently subsumed into a new organization known as the Atlanta </a:t>
            </a:r>
            <a:r>
              <a:rPr lang="en-US" dirty="0" err="1">
                <a:cs typeface="Calibri"/>
              </a:rPr>
              <a:t>BeltLine</a:t>
            </a:r>
            <a:r>
              <a:rPr lang="en-US" dirty="0">
                <a:cs typeface="Calibri"/>
              </a:rPr>
              <a:t> Partnership, a non-profit run separately from the agency creating the </a:t>
            </a:r>
            <a:r>
              <a:rPr lang="en-US" dirty="0" err="1">
                <a:cs typeface="Calibri"/>
              </a:rPr>
              <a:t>BeltLine</a:t>
            </a:r>
            <a:r>
              <a:rPr lang="en-US" dirty="0">
                <a:cs typeface="Calibri"/>
              </a:rPr>
              <a:t>.</a:t>
            </a:r>
          </a:p>
          <a:p>
            <a:endParaRPr lang="en-US" dirty="0">
              <a:cs typeface="Calibri"/>
            </a:endParaRPr>
          </a:p>
          <a:p>
            <a:r>
              <a:rPr lang="en-US" dirty="0">
                <a:cs typeface="Calibri"/>
              </a:rPr>
              <a:t>Atlanta </a:t>
            </a:r>
            <a:r>
              <a:rPr lang="en-US" dirty="0" err="1">
                <a:cs typeface="Calibri"/>
              </a:rPr>
              <a:t>BeltLine</a:t>
            </a:r>
            <a:r>
              <a:rPr lang="en-US" dirty="0">
                <a:cs typeface="Calibri"/>
              </a:rPr>
              <a:t> Inc. was placed under Invest Atlanta, the city's economic development agency. This is related to how the </a:t>
            </a:r>
            <a:r>
              <a:rPr lang="en-US" dirty="0" err="1">
                <a:cs typeface="Calibri"/>
              </a:rPr>
              <a:t>BeltLine</a:t>
            </a:r>
            <a:r>
              <a:rPr lang="en-US" dirty="0">
                <a:cs typeface="Calibri"/>
              </a:rPr>
              <a:t> is funded through a Tax Allocation District, which uses monies from property taxes collected in the </a:t>
            </a:r>
            <a:r>
              <a:rPr lang="en-US" dirty="0" err="1">
                <a:cs typeface="Calibri"/>
              </a:rPr>
              <a:t>BeltLine</a:t>
            </a:r>
            <a:r>
              <a:rPr lang="en-US" dirty="0">
                <a:cs typeface="Calibri"/>
              </a:rPr>
              <a:t> corridor. ABI outlined 6 key program elements based on how the BeltLine developed over time: parks, trails, transit, affordable housing, streetscape improvements, and economic development.  </a:t>
            </a:r>
          </a:p>
        </p:txBody>
      </p:sp>
      <p:sp>
        <p:nvSpPr>
          <p:cNvPr id="4" name="Slide Number Placeholder 3"/>
          <p:cNvSpPr>
            <a:spLocks noGrp="1"/>
          </p:cNvSpPr>
          <p:nvPr>
            <p:ph type="sldNum" sz="quarter" idx="10"/>
          </p:nvPr>
        </p:nvSpPr>
        <p:spPr/>
        <p:txBody>
          <a:bodyPr/>
          <a:lstStyle/>
          <a:p>
            <a:fld id="{E23ECC5E-7DC1-4EED-B13C-E04C83D5E456}" type="slidenum">
              <a:rPr lang="en-US" smtClean="0"/>
              <a:t>8</a:t>
            </a:fld>
            <a:endParaRPr lang="en-US"/>
          </a:p>
        </p:txBody>
      </p:sp>
    </p:spTree>
    <p:extLst>
      <p:ext uri="{BB962C8B-B14F-4D97-AF65-F5344CB8AC3E}">
        <p14:creationId xmlns:p14="http://schemas.microsoft.com/office/powerpoint/2010/main" val="12705779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fld id="{E23ECC5E-7DC1-4EED-B13C-E04C83D5E456}" type="slidenum">
              <a:rPr lang="en-US" smtClean="0"/>
              <a:t>9</a:t>
            </a:fld>
            <a:endParaRPr lang="en-US"/>
          </a:p>
        </p:txBody>
      </p:sp>
    </p:spTree>
    <p:extLst>
      <p:ext uri="{BB962C8B-B14F-4D97-AF65-F5344CB8AC3E}">
        <p14:creationId xmlns:p14="http://schemas.microsoft.com/office/powerpoint/2010/main" val="12705779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fld id="{E23ECC5E-7DC1-4EED-B13C-E04C83D5E456}" type="slidenum">
              <a:rPr lang="en-US" smtClean="0"/>
              <a:t>10</a:t>
            </a:fld>
            <a:endParaRPr lang="en-US"/>
          </a:p>
        </p:txBody>
      </p:sp>
    </p:spTree>
    <p:extLst>
      <p:ext uri="{BB962C8B-B14F-4D97-AF65-F5344CB8AC3E}">
        <p14:creationId xmlns:p14="http://schemas.microsoft.com/office/powerpoint/2010/main" val="265856540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967110" y="1557867"/>
            <a:ext cx="6795913" cy="2235200"/>
          </a:xfrm>
        </p:spPr>
        <p:txBody>
          <a:bodyPr anchor="b" anchorCtr="0">
            <a:noAutofit/>
          </a:bodyPr>
          <a:lstStyle>
            <a:lvl1pPr algn="l">
              <a:lnSpc>
                <a:spcPts val="4800"/>
              </a:lnSpc>
              <a:defRPr b="1" cap="all" spc="200">
                <a:solidFill>
                  <a:schemeClr val="tx1">
                    <a:lumMod val="50000"/>
                    <a:lumOff val="50000"/>
                  </a:schemeClr>
                </a:solidFill>
              </a:defRPr>
            </a:lvl1pPr>
          </a:lstStyle>
          <a:p>
            <a:r>
              <a:rPr lang="en-US" dirty="0"/>
              <a:t>Click to edit Master title style</a:t>
            </a:r>
          </a:p>
        </p:txBody>
      </p:sp>
      <p:sp>
        <p:nvSpPr>
          <p:cNvPr id="3" name="Subtitle 2"/>
          <p:cNvSpPr>
            <a:spLocks noGrp="1"/>
          </p:cNvSpPr>
          <p:nvPr>
            <p:ph type="subTitle" idx="1"/>
          </p:nvPr>
        </p:nvSpPr>
        <p:spPr>
          <a:xfrm>
            <a:off x="4967109" y="4275667"/>
            <a:ext cx="6795913" cy="1202267"/>
          </a:xfrm>
        </p:spPr>
        <p:txBody>
          <a:bodyPr>
            <a:noAutofit/>
          </a:bodyPr>
          <a:lstStyle>
            <a:lvl1pPr marL="0" indent="0" algn="l">
              <a:lnSpc>
                <a:spcPts val="2800"/>
              </a:lnSpc>
              <a:buNone/>
              <a:defRPr sz="2400" cap="all" spc="400">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10272513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967110" y="1557867"/>
            <a:ext cx="6795913" cy="2235200"/>
          </a:xfrm>
        </p:spPr>
        <p:txBody>
          <a:bodyPr anchor="b" anchorCtr="0">
            <a:noAutofit/>
          </a:bodyPr>
          <a:lstStyle>
            <a:lvl1pPr algn="l">
              <a:lnSpc>
                <a:spcPts val="4800"/>
              </a:lnSpc>
              <a:defRPr b="1" cap="all" spc="200">
                <a:solidFill>
                  <a:schemeClr val="tx1">
                    <a:lumMod val="50000"/>
                    <a:lumOff val="50000"/>
                  </a:schemeClr>
                </a:solidFill>
              </a:defRPr>
            </a:lvl1pPr>
          </a:lstStyle>
          <a:p>
            <a:r>
              <a:rPr lang="en-US" dirty="0"/>
              <a:t>Click to edit Master title SLIDE</a:t>
            </a:r>
          </a:p>
        </p:txBody>
      </p:sp>
      <p:sp>
        <p:nvSpPr>
          <p:cNvPr id="3" name="Subtitle 2"/>
          <p:cNvSpPr>
            <a:spLocks noGrp="1"/>
          </p:cNvSpPr>
          <p:nvPr>
            <p:ph type="subTitle" idx="1"/>
          </p:nvPr>
        </p:nvSpPr>
        <p:spPr>
          <a:xfrm>
            <a:off x="4967109" y="4275667"/>
            <a:ext cx="6795913" cy="1202267"/>
          </a:xfrm>
        </p:spPr>
        <p:txBody>
          <a:bodyPr>
            <a:noAutofit/>
          </a:bodyPr>
          <a:lstStyle>
            <a:lvl1pPr marL="0" indent="0" algn="l">
              <a:lnSpc>
                <a:spcPts val="2800"/>
              </a:lnSpc>
              <a:buNone/>
              <a:defRPr sz="2400" cap="all" spc="400">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7449838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 y="1413933"/>
            <a:ext cx="11830756" cy="4749800"/>
          </a:xfrm>
        </p:spPr>
        <p:txBody>
          <a:bodyPr>
            <a:noAutofit/>
          </a:bodyPr>
          <a:lstStyle>
            <a:lvl1pPr marL="0" indent="0">
              <a:spcAft>
                <a:spcPts val="600"/>
              </a:spcAft>
              <a:buFontTx/>
              <a:buNone/>
              <a:defRPr sz="2400"/>
            </a:lvl1pPr>
            <a:lvl2pPr marL="466344" indent="-285750">
              <a:spcAft>
                <a:spcPts val="600"/>
              </a:spcAft>
              <a:buFont typeface="Lucida Grande"/>
              <a:buChar char="•"/>
              <a:defRPr sz="2100"/>
            </a:lvl2pPr>
            <a:lvl3pPr>
              <a:spcAft>
                <a:spcPts val="600"/>
              </a:spcAft>
              <a:defRPr sz="21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p:txBody>
      </p:sp>
      <p:sp>
        <p:nvSpPr>
          <p:cNvPr id="7" name="Title 6"/>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20923624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1" y="1600200"/>
            <a:ext cx="5588000" cy="4621678"/>
          </a:xfrm>
        </p:spPr>
        <p:txBody>
          <a:bodyPr lIns="274320" rIns="274320"/>
          <a:lstStyle>
            <a:lvl1pPr>
              <a:spcAft>
                <a:spcPts val="600"/>
              </a:spcAft>
              <a:defRPr sz="2400">
                <a:solidFill>
                  <a:schemeClr val="bg1">
                    <a:lumMod val="85000"/>
                    <a:lumOff val="15000"/>
                  </a:schemeClr>
                </a:solidFill>
              </a:defRPr>
            </a:lvl1pPr>
            <a:lvl2pPr>
              <a:spcAft>
                <a:spcPts val="600"/>
              </a:spcAft>
              <a:defRPr sz="1800">
                <a:solidFill>
                  <a:schemeClr val="bg1">
                    <a:lumMod val="85000"/>
                    <a:lumOff val="15000"/>
                  </a:schemeClr>
                </a:solidFill>
              </a:defRPr>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p:txBody>
      </p:sp>
      <p:sp>
        <p:nvSpPr>
          <p:cNvPr id="4" name="Content Placeholder 3"/>
          <p:cNvSpPr>
            <a:spLocks noGrp="1"/>
          </p:cNvSpPr>
          <p:nvPr>
            <p:ph sz="half" idx="2"/>
          </p:nvPr>
        </p:nvSpPr>
        <p:spPr>
          <a:xfrm>
            <a:off x="6084714" y="1600200"/>
            <a:ext cx="5802487" cy="4621678"/>
          </a:xfrm>
        </p:spPr>
        <p:txBody>
          <a:bodyPr lIns="274320" rIns="274320"/>
          <a:lstStyle>
            <a:lvl1pPr>
              <a:spcAft>
                <a:spcPts val="600"/>
              </a:spcAft>
              <a:defRPr sz="2400">
                <a:solidFill>
                  <a:schemeClr val="bg1">
                    <a:lumMod val="85000"/>
                    <a:lumOff val="15000"/>
                  </a:schemeClr>
                </a:solidFill>
              </a:defRPr>
            </a:lvl1pPr>
            <a:lvl2pPr>
              <a:spcAft>
                <a:spcPts val="600"/>
              </a:spcAft>
              <a:defRPr sz="1800">
                <a:solidFill>
                  <a:schemeClr val="bg1">
                    <a:lumMod val="85000"/>
                    <a:lumOff val="15000"/>
                  </a:schemeClr>
                </a:solidFill>
              </a:defRPr>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1661701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picture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Picture Placeholder 3"/>
          <p:cNvSpPr>
            <a:spLocks noGrp="1"/>
          </p:cNvSpPr>
          <p:nvPr>
            <p:ph type="pic" sz="quarter" idx="10"/>
          </p:nvPr>
        </p:nvSpPr>
        <p:spPr>
          <a:xfrm>
            <a:off x="338666" y="1371600"/>
            <a:ext cx="5621868" cy="2253044"/>
          </a:xfrm>
        </p:spPr>
        <p:txBody>
          <a:bodyPr/>
          <a:lstStyle/>
          <a:p>
            <a:endParaRPr lang="en-US" dirty="0"/>
          </a:p>
        </p:txBody>
      </p:sp>
      <p:sp>
        <p:nvSpPr>
          <p:cNvPr id="4" name="Picture Placeholder 3"/>
          <p:cNvSpPr>
            <a:spLocks noGrp="1"/>
          </p:cNvSpPr>
          <p:nvPr>
            <p:ph type="pic" sz="quarter" idx="11"/>
          </p:nvPr>
        </p:nvSpPr>
        <p:spPr>
          <a:xfrm>
            <a:off x="6208889" y="1371600"/>
            <a:ext cx="5610579" cy="2253044"/>
          </a:xfrm>
        </p:spPr>
        <p:txBody>
          <a:bodyPr/>
          <a:lstStyle/>
          <a:p>
            <a:endParaRPr lang="en-US"/>
          </a:p>
        </p:txBody>
      </p:sp>
      <p:sp>
        <p:nvSpPr>
          <p:cNvPr id="5" name="Picture Placeholder 3"/>
          <p:cNvSpPr>
            <a:spLocks noGrp="1"/>
          </p:cNvSpPr>
          <p:nvPr>
            <p:ph type="pic" sz="quarter" idx="12"/>
          </p:nvPr>
        </p:nvSpPr>
        <p:spPr>
          <a:xfrm>
            <a:off x="338666" y="3784601"/>
            <a:ext cx="5621868" cy="2459799"/>
          </a:xfrm>
        </p:spPr>
        <p:txBody>
          <a:bodyPr/>
          <a:lstStyle/>
          <a:p>
            <a:endParaRPr lang="en-US"/>
          </a:p>
        </p:txBody>
      </p:sp>
      <p:sp>
        <p:nvSpPr>
          <p:cNvPr id="6" name="Picture Placeholder 3"/>
          <p:cNvSpPr>
            <a:spLocks noGrp="1"/>
          </p:cNvSpPr>
          <p:nvPr>
            <p:ph type="pic" sz="quarter" idx="13"/>
          </p:nvPr>
        </p:nvSpPr>
        <p:spPr>
          <a:xfrm>
            <a:off x="6208889" y="3784600"/>
            <a:ext cx="5610579" cy="2459800"/>
          </a:xfrm>
        </p:spPr>
        <p:txBody>
          <a:bodyPr/>
          <a:lstStyle/>
          <a:p>
            <a:endParaRPr lang="en-US"/>
          </a:p>
        </p:txBody>
      </p:sp>
    </p:spTree>
    <p:extLst>
      <p:ext uri="{BB962C8B-B14F-4D97-AF65-F5344CB8AC3E}">
        <p14:creationId xmlns:p14="http://schemas.microsoft.com/office/powerpoint/2010/main" val="17291352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9-picture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Picture Placeholder 3"/>
          <p:cNvSpPr>
            <a:spLocks noGrp="1"/>
          </p:cNvSpPr>
          <p:nvPr>
            <p:ph type="pic" sz="quarter" idx="10"/>
          </p:nvPr>
        </p:nvSpPr>
        <p:spPr>
          <a:xfrm>
            <a:off x="349956" y="1329267"/>
            <a:ext cx="3668888" cy="1400218"/>
          </a:xfrm>
        </p:spPr>
        <p:txBody>
          <a:bodyPr/>
          <a:lstStyle/>
          <a:p>
            <a:endParaRPr lang="en-US"/>
          </a:p>
        </p:txBody>
      </p:sp>
      <p:sp>
        <p:nvSpPr>
          <p:cNvPr id="6" name="Picture Placeholder 3"/>
          <p:cNvSpPr>
            <a:spLocks noGrp="1"/>
          </p:cNvSpPr>
          <p:nvPr>
            <p:ph type="pic" sz="quarter" idx="12"/>
          </p:nvPr>
        </p:nvSpPr>
        <p:spPr>
          <a:xfrm>
            <a:off x="8123701" y="1329267"/>
            <a:ext cx="3740924" cy="1400218"/>
          </a:xfrm>
        </p:spPr>
        <p:txBody>
          <a:bodyPr/>
          <a:lstStyle/>
          <a:p>
            <a:endParaRPr lang="en-US"/>
          </a:p>
        </p:txBody>
      </p:sp>
      <p:sp>
        <p:nvSpPr>
          <p:cNvPr id="7" name="Picture Placeholder 3"/>
          <p:cNvSpPr>
            <a:spLocks noGrp="1"/>
          </p:cNvSpPr>
          <p:nvPr>
            <p:ph type="pic" sz="quarter" idx="13"/>
          </p:nvPr>
        </p:nvSpPr>
        <p:spPr>
          <a:xfrm>
            <a:off x="4176890" y="1329267"/>
            <a:ext cx="3826933" cy="1400218"/>
          </a:xfrm>
        </p:spPr>
        <p:txBody>
          <a:bodyPr/>
          <a:lstStyle/>
          <a:p>
            <a:endParaRPr lang="en-US"/>
          </a:p>
        </p:txBody>
      </p:sp>
      <p:sp>
        <p:nvSpPr>
          <p:cNvPr id="8" name="Picture Placeholder 3"/>
          <p:cNvSpPr>
            <a:spLocks noGrp="1"/>
          </p:cNvSpPr>
          <p:nvPr>
            <p:ph type="pic" sz="quarter" idx="14"/>
          </p:nvPr>
        </p:nvSpPr>
        <p:spPr>
          <a:xfrm>
            <a:off x="349956" y="2946400"/>
            <a:ext cx="3668888" cy="1514524"/>
          </a:xfrm>
        </p:spPr>
        <p:txBody>
          <a:bodyPr/>
          <a:lstStyle/>
          <a:p>
            <a:endParaRPr lang="en-US"/>
          </a:p>
        </p:txBody>
      </p:sp>
      <p:sp>
        <p:nvSpPr>
          <p:cNvPr id="9" name="Picture Placeholder 3"/>
          <p:cNvSpPr>
            <a:spLocks noGrp="1"/>
          </p:cNvSpPr>
          <p:nvPr>
            <p:ph type="pic" sz="quarter" idx="15"/>
          </p:nvPr>
        </p:nvSpPr>
        <p:spPr>
          <a:xfrm>
            <a:off x="8123701" y="2946400"/>
            <a:ext cx="3740924" cy="1514524"/>
          </a:xfrm>
        </p:spPr>
        <p:txBody>
          <a:bodyPr/>
          <a:lstStyle/>
          <a:p>
            <a:endParaRPr lang="en-US"/>
          </a:p>
        </p:txBody>
      </p:sp>
      <p:sp>
        <p:nvSpPr>
          <p:cNvPr id="10" name="Picture Placeholder 3"/>
          <p:cNvSpPr>
            <a:spLocks noGrp="1"/>
          </p:cNvSpPr>
          <p:nvPr>
            <p:ph type="pic" sz="quarter" idx="16"/>
          </p:nvPr>
        </p:nvSpPr>
        <p:spPr>
          <a:xfrm>
            <a:off x="4176890" y="2946400"/>
            <a:ext cx="3826933" cy="1514524"/>
          </a:xfrm>
        </p:spPr>
        <p:txBody>
          <a:bodyPr/>
          <a:lstStyle/>
          <a:p>
            <a:endParaRPr lang="en-US"/>
          </a:p>
        </p:txBody>
      </p:sp>
      <p:sp>
        <p:nvSpPr>
          <p:cNvPr id="11" name="Picture Placeholder 3"/>
          <p:cNvSpPr>
            <a:spLocks noGrp="1"/>
          </p:cNvSpPr>
          <p:nvPr>
            <p:ph type="pic" sz="quarter" idx="17"/>
          </p:nvPr>
        </p:nvSpPr>
        <p:spPr>
          <a:xfrm>
            <a:off x="349956" y="4677839"/>
            <a:ext cx="3668888" cy="1507682"/>
          </a:xfrm>
        </p:spPr>
        <p:txBody>
          <a:bodyPr/>
          <a:lstStyle/>
          <a:p>
            <a:endParaRPr lang="en-US"/>
          </a:p>
        </p:txBody>
      </p:sp>
      <p:sp>
        <p:nvSpPr>
          <p:cNvPr id="12" name="Picture Placeholder 3"/>
          <p:cNvSpPr>
            <a:spLocks noGrp="1"/>
          </p:cNvSpPr>
          <p:nvPr>
            <p:ph type="pic" sz="quarter" idx="18"/>
          </p:nvPr>
        </p:nvSpPr>
        <p:spPr>
          <a:xfrm>
            <a:off x="8123701" y="4677839"/>
            <a:ext cx="3740923" cy="1507682"/>
          </a:xfrm>
        </p:spPr>
        <p:txBody>
          <a:bodyPr/>
          <a:lstStyle/>
          <a:p>
            <a:endParaRPr lang="en-US"/>
          </a:p>
        </p:txBody>
      </p:sp>
      <p:sp>
        <p:nvSpPr>
          <p:cNvPr id="13" name="Picture Placeholder 3"/>
          <p:cNvSpPr>
            <a:spLocks noGrp="1"/>
          </p:cNvSpPr>
          <p:nvPr>
            <p:ph type="pic" sz="quarter" idx="19"/>
          </p:nvPr>
        </p:nvSpPr>
        <p:spPr>
          <a:xfrm>
            <a:off x="4176890" y="4677839"/>
            <a:ext cx="3826933" cy="1507682"/>
          </a:xfrm>
        </p:spPr>
        <p:txBody>
          <a:bodyPr/>
          <a:lstStyle/>
          <a:p>
            <a:endParaRPr lang="en-US"/>
          </a:p>
        </p:txBody>
      </p:sp>
    </p:spTree>
    <p:extLst>
      <p:ext uri="{BB962C8B-B14F-4D97-AF65-F5344CB8AC3E}">
        <p14:creationId xmlns:p14="http://schemas.microsoft.com/office/powerpoint/2010/main" val="3357477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1_Two Content">
    <p:spTree>
      <p:nvGrpSpPr>
        <p:cNvPr id="1" name=""/>
        <p:cNvGrpSpPr/>
        <p:nvPr/>
      </p:nvGrpSpPr>
      <p:grpSpPr>
        <a:xfrm>
          <a:off x="0" y="0"/>
          <a:ext cx="0" cy="0"/>
          <a:chOff x="0" y="0"/>
          <a:chExt cx="0" cy="0"/>
        </a:xfrm>
      </p:grpSpPr>
      <p:sp>
        <p:nvSpPr>
          <p:cNvPr id="38" name="Shape 38"/>
          <p:cNvSpPr>
            <a:spLocks noGrp="1"/>
          </p:cNvSpPr>
          <p:nvPr>
            <p:ph type="title"/>
          </p:nvPr>
        </p:nvSpPr>
        <p:spPr>
          <a:prstGeom prst="rect">
            <a:avLst/>
          </a:prstGeom>
        </p:spPr>
        <p:txBody>
          <a:bodyPr/>
          <a:lstStyle/>
          <a:p>
            <a:r>
              <a:t>Title Text</a:t>
            </a:r>
          </a:p>
        </p:txBody>
      </p:sp>
      <p:sp>
        <p:nvSpPr>
          <p:cNvPr id="39" name="Shape 39"/>
          <p:cNvSpPr>
            <a:spLocks noGrp="1"/>
          </p:cNvSpPr>
          <p:nvPr>
            <p:ph type="body" sz="half" idx="1"/>
          </p:nvPr>
        </p:nvSpPr>
        <p:spPr>
          <a:xfrm>
            <a:off x="282223" y="1456269"/>
            <a:ext cx="5633157" cy="4765613"/>
          </a:xfrm>
          <a:prstGeom prst="rect">
            <a:avLst/>
          </a:prstGeom>
        </p:spPr>
        <p:txBody>
          <a:bodyPr/>
          <a:lstStyle>
            <a:lvl1pPr marL="0" indent="0">
              <a:spcBef>
                <a:spcPts val="400"/>
              </a:spcBef>
              <a:buSzTx/>
              <a:buFontTx/>
              <a:buNone/>
              <a:defRPr sz="1800">
                <a:solidFill>
                  <a:srgbClr val="808080"/>
                </a:solidFill>
              </a:defRPr>
            </a:lvl1pPr>
            <a:lvl2pPr marL="432186" indent="-296741">
              <a:spcBef>
                <a:spcPts val="400"/>
              </a:spcBef>
              <a:buFontTx/>
              <a:buChar char="•"/>
              <a:defRPr sz="1800">
                <a:solidFill>
                  <a:srgbClr val="808080"/>
                </a:solidFill>
              </a:defRPr>
            </a:lvl2pPr>
            <a:lvl3pPr marL="891539" indent="-205739">
              <a:spcBef>
                <a:spcPts val="400"/>
              </a:spcBef>
              <a:buFontTx/>
              <a:defRPr sz="1800">
                <a:solidFill>
                  <a:srgbClr val="808080"/>
                </a:solidFill>
              </a:defRPr>
            </a:lvl3pPr>
            <a:lvl4pPr marL="1266092" indent="-237392">
              <a:spcBef>
                <a:spcPts val="400"/>
              </a:spcBef>
              <a:buFontTx/>
              <a:defRPr sz="1800">
                <a:solidFill>
                  <a:srgbClr val="808080"/>
                </a:solidFill>
              </a:defRPr>
            </a:lvl4pPr>
            <a:lvl5pPr marL="1608992" indent="-237392">
              <a:spcBef>
                <a:spcPts val="400"/>
              </a:spcBef>
              <a:buFontTx/>
              <a:defRPr sz="1800">
                <a:solidFill>
                  <a:srgbClr val="808080"/>
                </a:solidFill>
              </a:defRPr>
            </a:lvl5pPr>
          </a:lstStyle>
          <a:p>
            <a:r>
              <a:t>Body Level One</a:t>
            </a:r>
          </a:p>
          <a:p>
            <a:pPr lvl="1"/>
            <a:r>
              <a:t>Body Level Two</a:t>
            </a:r>
          </a:p>
          <a:p>
            <a:pPr lvl="2"/>
            <a:r>
              <a:t>Body Level Three</a:t>
            </a:r>
          </a:p>
          <a:p>
            <a:pPr lvl="3"/>
            <a:r>
              <a:t>Body Level Four</a:t>
            </a:r>
          </a:p>
          <a:p>
            <a:pPr lvl="4"/>
            <a:r>
              <a:t>Body Level Five</a:t>
            </a:r>
          </a:p>
        </p:txBody>
      </p:sp>
      <p:sp>
        <p:nvSpPr>
          <p:cNvPr id="40" name="Shape 40"/>
          <p:cNvSpPr>
            <a:spLocks noGrp="1"/>
          </p:cNvSpPr>
          <p:nvPr>
            <p:ph type="sldNum" sz="quarter" idx="2"/>
          </p:nvPr>
        </p:nvSpPr>
        <p:spPr>
          <a:xfrm>
            <a:off x="5892800" y="6172201"/>
            <a:ext cx="2844800" cy="3683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31449503"/>
      </p:ext>
    </p:extLst>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1.jpg"/><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theme" Target="../theme/theme2.xml"/><Relationship Id="rId5" Type="http://schemas.openxmlformats.org/officeDocument/2006/relationships/slideLayout" Target="../slideLayouts/slideLayout7.xml"/><Relationship Id="rId4"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81280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12981321"/>
      </p:ext>
    </p:extLst>
  </p:cSld>
  <p:clrMap bg1="lt1" tx1="dk1" bg2="lt2" tx2="dk2" accent1="accent1" accent2="accent2" accent3="accent3" accent4="accent4" accent5="accent5" accent6="accent6" hlink="hlink" folHlink="folHlink"/>
  <p:sldLayoutIdLst>
    <p:sldLayoutId id="2147483681" r:id="rId1"/>
    <p:sldLayoutId id="2147483682" r:id="rId2"/>
  </p:sldLayoutIdLst>
  <p:txStyles>
    <p:titleStyle>
      <a:lvl1pPr algn="l" defTabSz="457200" rtl="0" eaLnBrk="1" latinLnBrk="0" hangingPunct="1">
        <a:spcBef>
          <a:spcPct val="0"/>
        </a:spcBef>
        <a:buNone/>
        <a:defRPr sz="36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7687733" cy="991352"/>
          </a:xfrm>
          <a:prstGeom prst="rect">
            <a:avLst/>
          </a:prstGeom>
          <a:solidFill>
            <a:schemeClr val="bg1"/>
          </a:solidFill>
        </p:spPr>
        <p:txBody>
          <a:bodyPr vert="horz" lIns="274320" tIns="45720" rIns="91440" bIns="45720" rtlCol="0" anchor="ctr" anchorCtr="0">
            <a:noAutofit/>
          </a:bodyPr>
          <a:lstStyle/>
          <a:p>
            <a:r>
              <a:rPr lang="en-US" dirty="0"/>
              <a:t>Click to edit Master title style</a:t>
            </a:r>
          </a:p>
        </p:txBody>
      </p:sp>
      <p:sp>
        <p:nvSpPr>
          <p:cNvPr id="3" name="Text Placeholder 2"/>
          <p:cNvSpPr>
            <a:spLocks noGrp="1"/>
          </p:cNvSpPr>
          <p:nvPr>
            <p:ph type="body" idx="1"/>
          </p:nvPr>
        </p:nvSpPr>
        <p:spPr>
          <a:xfrm>
            <a:off x="1" y="1363133"/>
            <a:ext cx="11899345" cy="4834466"/>
          </a:xfrm>
          <a:prstGeom prst="rect">
            <a:avLst/>
          </a:prstGeom>
        </p:spPr>
        <p:txBody>
          <a:bodyPr vert="horz" lIns="274320" tIns="45720" rIns="274320" bIns="45720" rtlCol="0">
            <a:noAutofit/>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127784912"/>
      </p:ext>
    </p:extLst>
  </p:cSld>
  <p:clrMap bg1="dk1" tx1="lt1" bg2="dk2" tx2="lt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83" r:id="rId5"/>
  </p:sldLayoutIdLst>
  <p:txStyles>
    <p:titleStyle>
      <a:lvl1pPr algn="l" defTabSz="457200" rtl="0" eaLnBrk="1" latinLnBrk="0" hangingPunct="1">
        <a:spcBef>
          <a:spcPct val="0"/>
        </a:spcBef>
        <a:buNone/>
        <a:defRPr sz="2400" kern="1200" cap="all" spc="200">
          <a:solidFill>
            <a:srgbClr val="EEB211"/>
          </a:solidFill>
          <a:latin typeface="Calibri"/>
          <a:ea typeface="+mj-ea"/>
          <a:cs typeface="+mj-cs"/>
        </a:defRPr>
      </a:lvl1pPr>
    </p:titleStyle>
    <p:bodyStyle>
      <a:lvl1pPr marL="0" indent="0" algn="l" defTabSz="457200" rtl="0" eaLnBrk="1" latinLnBrk="0" hangingPunct="1">
        <a:spcBef>
          <a:spcPct val="20000"/>
        </a:spcBef>
        <a:buFont typeface="Arial"/>
        <a:buNone/>
        <a:defRPr sz="3200" kern="1200">
          <a:solidFill>
            <a:srgbClr val="262626"/>
          </a:solidFill>
          <a:latin typeface="+mn-lt"/>
          <a:ea typeface="+mn-ea"/>
          <a:cs typeface="+mn-cs"/>
        </a:defRPr>
      </a:lvl1pPr>
      <a:lvl2pPr marL="466344" indent="-285750" algn="l" defTabSz="457200" rtl="0" eaLnBrk="1" latinLnBrk="0" hangingPunct="1">
        <a:spcBef>
          <a:spcPct val="20000"/>
        </a:spcBef>
        <a:buFont typeface="Arial"/>
        <a:buChar char="•"/>
        <a:defRPr sz="2800" kern="1200">
          <a:solidFill>
            <a:srgbClr val="262626"/>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262626"/>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bg1"/>
          </a:solidFill>
          <a:latin typeface="Roboto Light"/>
          <a:ea typeface="+mn-ea"/>
          <a:cs typeface="+mn-cs"/>
        </a:defRPr>
      </a:lvl4pPr>
      <a:lvl5pPr marL="2057400" indent="-228600" algn="l" defTabSz="457200" rtl="0" eaLnBrk="1" latinLnBrk="0" hangingPunct="1">
        <a:spcBef>
          <a:spcPct val="20000"/>
        </a:spcBef>
        <a:buFont typeface="Arial"/>
        <a:buChar char="»"/>
        <a:defRPr sz="2000" kern="1200">
          <a:solidFill>
            <a:schemeClr val="bg1"/>
          </a:solidFill>
          <a:latin typeface="Roboto 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5.jp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4.xml"/><Relationship Id="rId4" Type="http://schemas.openxmlformats.org/officeDocument/2006/relationships/image" Target="../media/image10.jp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967110" y="1557867"/>
            <a:ext cx="6795913" cy="2235200"/>
          </a:xfrm>
        </p:spPr>
        <p:txBody>
          <a:bodyPr/>
          <a:lstStyle/>
          <a:p>
            <a:r>
              <a:rPr lang="en-US" i="1" dirty="0"/>
              <a:t>Living Infrastructure</a:t>
            </a:r>
            <a:endParaRPr lang="en-US" b="0" dirty="0"/>
          </a:p>
        </p:txBody>
      </p:sp>
      <p:sp>
        <p:nvSpPr>
          <p:cNvPr id="3" name="Subtitle 2"/>
          <p:cNvSpPr>
            <a:spLocks noGrp="1"/>
          </p:cNvSpPr>
          <p:nvPr>
            <p:ph type="subTitle" idx="1"/>
          </p:nvPr>
        </p:nvSpPr>
        <p:spPr>
          <a:xfrm>
            <a:off x="3307743" y="4275667"/>
            <a:ext cx="8455279" cy="1202267"/>
          </a:xfrm>
        </p:spPr>
        <p:txBody>
          <a:bodyPr/>
          <a:lstStyle/>
          <a:p>
            <a:r>
              <a:rPr lang="en-US" dirty="0"/>
              <a:t>David Ederer, MPH</a:t>
            </a:r>
          </a:p>
          <a:p>
            <a:r>
              <a:rPr lang="en-US" dirty="0"/>
              <a:t>June 22, 2018</a:t>
            </a:r>
          </a:p>
          <a:p>
            <a:endParaRPr lang="en-US" dirty="0"/>
          </a:p>
        </p:txBody>
      </p:sp>
    </p:spTree>
    <p:extLst>
      <p:ext uri="{BB962C8B-B14F-4D97-AF65-F5344CB8AC3E}">
        <p14:creationId xmlns:p14="http://schemas.microsoft.com/office/powerpoint/2010/main" val="18530869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The Atlanta BeltLine before and after&#10;&#10;Description generated with very high confidence">
            <a:extLst>
              <a:ext uri="{FF2B5EF4-FFF2-40B4-BE49-F238E27FC236}">
                <a16:creationId xmlns:a16="http://schemas.microsoft.com/office/drawing/2014/main" id="{6FC9F41F-C53D-4E62-A725-3AB343DBA0F1}"/>
              </a:ext>
            </a:extLst>
          </p:cNvPr>
          <p:cNvPicPr>
            <a:picLocks noGrp="1" noChangeAspect="1"/>
          </p:cNvPicPr>
          <p:nvPr>
            <p:ph idx="1"/>
          </p:nvPr>
        </p:nvPicPr>
        <p:blipFill>
          <a:blip r:embed="rId3"/>
          <a:stretch>
            <a:fillRect/>
          </a:stretch>
        </p:blipFill>
        <p:spPr>
          <a:xfrm>
            <a:off x="47197" y="2223534"/>
            <a:ext cx="8040097" cy="3050987"/>
          </a:xfrm>
          <a:prstGeom prst="rect">
            <a:avLst/>
          </a:prstGeom>
        </p:spPr>
      </p:pic>
      <p:sp>
        <p:nvSpPr>
          <p:cNvPr id="3" name="Title 2"/>
          <p:cNvSpPr>
            <a:spLocks noGrp="1"/>
          </p:cNvSpPr>
          <p:nvPr>
            <p:ph type="title"/>
          </p:nvPr>
        </p:nvSpPr>
        <p:spPr/>
        <p:txBody>
          <a:bodyPr/>
          <a:lstStyle/>
          <a:p>
            <a:r>
              <a:rPr lang="en-US" dirty="0"/>
              <a:t>Past, Present, Future</a:t>
            </a:r>
          </a:p>
        </p:txBody>
      </p:sp>
      <p:pic>
        <p:nvPicPr>
          <p:cNvPr id="6" name="Picture 6" descr="A person riding a skateboard down the side of a road&#10;&#10;Description generated with high confidence">
            <a:extLst>
              <a:ext uri="{FF2B5EF4-FFF2-40B4-BE49-F238E27FC236}">
                <a16:creationId xmlns:a16="http://schemas.microsoft.com/office/drawing/2014/main" id="{D19916A3-EB05-492F-9E05-DA1277C2B5B7}"/>
              </a:ext>
            </a:extLst>
          </p:cNvPr>
          <p:cNvPicPr>
            <a:picLocks noChangeAspect="1"/>
          </p:cNvPicPr>
          <p:nvPr/>
        </p:nvPicPr>
        <p:blipFill rotWithShape="1">
          <a:blip r:embed="rId4"/>
          <a:srcRect t="-149" r="-288" b="2230"/>
          <a:stretch/>
        </p:blipFill>
        <p:spPr>
          <a:xfrm>
            <a:off x="8181831" y="2223534"/>
            <a:ext cx="4005624" cy="3020720"/>
          </a:xfrm>
          <a:prstGeom prst="rect">
            <a:avLst/>
          </a:prstGeom>
        </p:spPr>
      </p:pic>
      <p:sp>
        <p:nvSpPr>
          <p:cNvPr id="2" name="TextBox 1">
            <a:extLst>
              <a:ext uri="{FF2B5EF4-FFF2-40B4-BE49-F238E27FC236}">
                <a16:creationId xmlns:a16="http://schemas.microsoft.com/office/drawing/2014/main" id="{BFBFF597-D8B0-4E1E-AB8D-C995E353921D}"/>
              </a:ext>
            </a:extLst>
          </p:cNvPr>
          <p:cNvSpPr txBox="1"/>
          <p:nvPr/>
        </p:nvSpPr>
        <p:spPr>
          <a:xfrm>
            <a:off x="0" y="6612337"/>
            <a:ext cx="6096000" cy="276999"/>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000000"/>
                </a:solidFill>
              </a:rPr>
              <a:t>Photo from: ryangravel.com </a:t>
            </a:r>
            <a:r>
              <a:rPr lang="en-US" sz="1000" dirty="0">
                <a:solidFill>
                  <a:srgbClr val="FFFFFF"/>
                </a:solidFill>
              </a:rPr>
              <a:t>-revealed</a:t>
            </a:r>
            <a:endParaRPr lang="en-US" sz="1000" dirty="0"/>
          </a:p>
        </p:txBody>
      </p:sp>
    </p:spTree>
    <p:extLst>
      <p:ext uri="{BB962C8B-B14F-4D97-AF65-F5344CB8AC3E}">
        <p14:creationId xmlns:p14="http://schemas.microsoft.com/office/powerpoint/2010/main" val="28112949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626" y="1054100"/>
            <a:ext cx="11830756" cy="4749800"/>
          </a:xfrm>
        </p:spPr>
        <p:txBody>
          <a:bodyPr anchor="t" anchorCtr="1"/>
          <a:lstStyle/>
          <a:p>
            <a:pPr algn="ctr"/>
            <a:endParaRPr lang="en-US" i="1" dirty="0"/>
          </a:p>
          <a:p>
            <a:pPr algn="ctr"/>
            <a:r>
              <a:rPr lang="en-US" i="1" dirty="0"/>
              <a:t>“the physical and organizational structures and facilities needed for the operation of a society or enterprise” (Oxford English Dictionary)</a:t>
            </a:r>
          </a:p>
        </p:txBody>
      </p:sp>
      <p:sp>
        <p:nvSpPr>
          <p:cNvPr id="3" name="Title 2"/>
          <p:cNvSpPr>
            <a:spLocks noGrp="1"/>
          </p:cNvSpPr>
          <p:nvPr>
            <p:ph type="title"/>
          </p:nvPr>
        </p:nvSpPr>
        <p:spPr/>
        <p:txBody>
          <a:bodyPr/>
          <a:lstStyle/>
          <a:p>
            <a:r>
              <a:rPr lang="en-US" dirty="0"/>
              <a:t>What is infrastructure?</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905" y="2732527"/>
            <a:ext cx="5190406" cy="3459924"/>
          </a:xfrm>
          <a:prstGeom prst="rect">
            <a:avLst/>
          </a:prstGeom>
          <a:ln>
            <a:solidFill>
              <a:schemeClr val="bg1"/>
            </a:solidFill>
          </a:ln>
        </p:spPr>
      </p:pic>
      <p:sp>
        <p:nvSpPr>
          <p:cNvPr id="5" name="Rectangle 4"/>
          <p:cNvSpPr/>
          <p:nvPr/>
        </p:nvSpPr>
        <p:spPr>
          <a:xfrm>
            <a:off x="-1" y="6581001"/>
            <a:ext cx="3851567" cy="276999"/>
          </a:xfrm>
          <a:prstGeom prst="rect">
            <a:avLst/>
          </a:prstGeom>
        </p:spPr>
        <p:txBody>
          <a:bodyPr wrap="none">
            <a:spAutoFit/>
          </a:bodyPr>
          <a:lstStyle/>
          <a:p>
            <a:r>
              <a:rPr lang="en-US" sz="1200" dirty="0">
                <a:solidFill>
                  <a:schemeClr val="bg1"/>
                </a:solidFill>
              </a:rPr>
              <a:t>Photos by Anna M. Weber and Juan Salamanca from </a:t>
            </a:r>
            <a:r>
              <a:rPr lang="en-US" sz="1200" dirty="0" err="1">
                <a:solidFill>
                  <a:schemeClr val="bg1"/>
                </a:solidFill>
              </a:rPr>
              <a:t>Pexels</a:t>
            </a:r>
            <a:endParaRPr lang="en-US" sz="1200" dirty="0">
              <a:solidFill>
                <a:schemeClr val="bg1"/>
              </a:solidFill>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94950" y="2699926"/>
            <a:ext cx="5193792" cy="3462527"/>
          </a:xfrm>
          <a:prstGeom prst="rect">
            <a:avLst/>
          </a:prstGeom>
          <a:ln>
            <a:solidFill>
              <a:schemeClr val="bg1"/>
            </a:solidFill>
          </a:ln>
        </p:spPr>
      </p:pic>
    </p:spTree>
    <p:extLst>
      <p:ext uri="{BB962C8B-B14F-4D97-AF65-F5344CB8AC3E}">
        <p14:creationId xmlns:p14="http://schemas.microsoft.com/office/powerpoint/2010/main" val="19272148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 y="1413933"/>
            <a:ext cx="12069591" cy="4749800"/>
          </a:xfrm>
        </p:spPr>
        <p:txBody>
          <a:bodyPr vert="horz" lIns="274320" tIns="45720" rIns="274320" bIns="45720" rtlCol="0" anchor="t">
            <a:noAutofit/>
          </a:bodyPr>
          <a:lstStyle/>
          <a:p>
            <a:pPr marL="342900" indent="-342900">
              <a:buFont typeface="Arial" panose="020B0604020202020204" pitchFamily="34" charset="0"/>
              <a:buChar char="•"/>
            </a:pPr>
            <a:r>
              <a:rPr lang="en-US" dirty="0"/>
              <a:t>The built environment, and infrastructure especially is deeply tied to identity and culture</a:t>
            </a:r>
          </a:p>
          <a:p>
            <a:pPr marL="342900" indent="-342900">
              <a:buFont typeface="Arial" panose="020B0604020202020204" pitchFamily="34" charset="0"/>
              <a:buChar char="•"/>
            </a:pPr>
            <a:r>
              <a:rPr lang="en-US" dirty="0">
                <a:cs typeface="Calibri"/>
              </a:rPr>
              <a:t>The world we build can subtly or not-so-subtly </a:t>
            </a:r>
          </a:p>
          <a:p>
            <a:r>
              <a:rPr lang="en-US" dirty="0">
                <a:cs typeface="Calibri"/>
              </a:rPr>
              <a:t>     influence the way people interact </a:t>
            </a:r>
          </a:p>
          <a:p>
            <a:r>
              <a:rPr lang="en-US" dirty="0">
                <a:cs typeface="Calibri"/>
              </a:rPr>
              <a:t>     with each other</a:t>
            </a:r>
            <a:endParaRPr lang="en-US" dirty="0"/>
          </a:p>
          <a:p>
            <a:pPr marL="342900" indent="-342900">
              <a:buFont typeface="Arial" panose="020B0604020202020204" pitchFamily="34" charset="0"/>
              <a:buChar char="•"/>
            </a:pPr>
            <a:r>
              <a:rPr lang="en-US" dirty="0">
                <a:cs typeface="Calibri"/>
              </a:rPr>
              <a:t>Infrastructure can be a point of pride, </a:t>
            </a:r>
          </a:p>
          <a:p>
            <a:r>
              <a:rPr lang="en-US" dirty="0">
                <a:cs typeface="Calibri"/>
              </a:rPr>
              <a:t>     or division</a:t>
            </a:r>
          </a:p>
          <a:p>
            <a:pPr marL="342900" indent="-342900">
              <a:buFont typeface="Arial" panose="020B0604020202020204" pitchFamily="34" charset="0"/>
              <a:buChar char="•"/>
            </a:pPr>
            <a:r>
              <a:rPr lang="en-US" dirty="0">
                <a:cs typeface="Calibri"/>
              </a:rPr>
              <a:t>We should consider how the things we build </a:t>
            </a:r>
          </a:p>
          <a:p>
            <a:r>
              <a:rPr lang="en-US" dirty="0">
                <a:cs typeface="Calibri"/>
              </a:rPr>
              <a:t>     have more than one purpose or effect</a:t>
            </a:r>
          </a:p>
          <a:p>
            <a:pPr marL="342900" indent="-342900">
              <a:buFont typeface="Arial" panose="020B0604020202020204" pitchFamily="34" charset="0"/>
              <a:buChar char="•"/>
            </a:pPr>
            <a:endParaRPr lang="en-US" dirty="0">
              <a:cs typeface="Calibri"/>
            </a:endParaRPr>
          </a:p>
        </p:txBody>
      </p:sp>
      <p:sp>
        <p:nvSpPr>
          <p:cNvPr id="2" name="Title 1"/>
          <p:cNvSpPr>
            <a:spLocks noGrp="1"/>
          </p:cNvSpPr>
          <p:nvPr>
            <p:ph type="title"/>
          </p:nvPr>
        </p:nvSpPr>
        <p:spPr/>
        <p:txBody>
          <a:bodyPr/>
          <a:lstStyle/>
          <a:p>
            <a:r>
              <a:rPr lang="en-US" dirty="0"/>
              <a:t>What is infrastructure?</a:t>
            </a:r>
          </a:p>
        </p:txBody>
      </p:sp>
      <p:pic>
        <p:nvPicPr>
          <p:cNvPr id="3" name="Picture 3" descr="Houseboats in Grogningen.&#10;&#10;Description generated with very high confidence">
            <a:extLst>
              <a:ext uri="{FF2B5EF4-FFF2-40B4-BE49-F238E27FC236}">
                <a16:creationId xmlns:a16="http://schemas.microsoft.com/office/drawing/2014/main" id="{DB5BADD6-C53E-4A3C-86F1-8A6DA073425C}"/>
              </a:ext>
            </a:extLst>
          </p:cNvPr>
          <p:cNvPicPr>
            <a:picLocks noChangeAspect="1"/>
          </p:cNvPicPr>
          <p:nvPr/>
        </p:nvPicPr>
        <p:blipFill>
          <a:blip r:embed="rId3"/>
          <a:stretch>
            <a:fillRect/>
          </a:stretch>
        </p:blipFill>
        <p:spPr>
          <a:xfrm>
            <a:off x="6475861" y="2230272"/>
            <a:ext cx="5268035" cy="3512023"/>
          </a:xfrm>
          <a:prstGeom prst="rect">
            <a:avLst/>
          </a:prstGeom>
          <a:ln>
            <a:solidFill>
              <a:schemeClr val="bg1"/>
            </a:solidFill>
          </a:ln>
        </p:spPr>
      </p:pic>
    </p:spTree>
    <p:extLst>
      <p:ext uri="{BB962C8B-B14F-4D97-AF65-F5344CB8AC3E}">
        <p14:creationId xmlns:p14="http://schemas.microsoft.com/office/powerpoint/2010/main" val="29660257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Shape 128"/>
          <p:cNvSpPr>
            <a:spLocks noGrp="1"/>
          </p:cNvSpPr>
          <p:nvPr>
            <p:ph type="title"/>
          </p:nvPr>
        </p:nvSpPr>
        <p:spPr>
          <a:xfrm>
            <a:off x="0" y="0"/>
            <a:ext cx="8432800" cy="991352"/>
          </a:xfrm>
          <a:prstGeom prst="rect">
            <a:avLst/>
          </a:prstGeom>
        </p:spPr>
        <p:txBody>
          <a:bodyPr lIns="274320">
            <a:noAutofit/>
          </a:bodyPr>
          <a:lstStyle/>
          <a:p>
            <a:r>
              <a:rPr sz="2400" dirty="0"/>
              <a:t>Olmsted and green infrastructure </a:t>
            </a:r>
          </a:p>
        </p:txBody>
      </p:sp>
      <p:sp>
        <p:nvSpPr>
          <p:cNvPr id="129" name="Shape 129"/>
          <p:cNvSpPr>
            <a:spLocks noGrp="1"/>
          </p:cNvSpPr>
          <p:nvPr>
            <p:ph type="body" sz="half" idx="1"/>
          </p:nvPr>
        </p:nvSpPr>
        <p:spPr>
          <a:xfrm>
            <a:off x="282223" y="1558987"/>
            <a:ext cx="5633157" cy="4765613"/>
          </a:xfrm>
          <a:prstGeom prst="rect">
            <a:avLst/>
          </a:prstGeom>
        </p:spPr>
        <p:txBody>
          <a:bodyPr lIns="274320">
            <a:normAutofit/>
          </a:bodyPr>
          <a:lstStyle/>
          <a:p>
            <a:pPr>
              <a:lnSpc>
                <a:spcPct val="150000"/>
              </a:lnSpc>
              <a:spcAft>
                <a:spcPts val="1200"/>
              </a:spcAft>
            </a:pPr>
            <a:r>
              <a:rPr sz="2000" dirty="0">
                <a:solidFill>
                  <a:schemeClr val="bg1"/>
                </a:solidFill>
                <a:latin typeface="Calibri (body)"/>
              </a:rPr>
              <a:t>“A park exercises a very different and much greater influence upon the progress of a city in its general structure than any other ordinary public work, and that after the design for a park has been fully digested, a long series of years must elapse before the ends of the design will begin to be fully realized.”</a:t>
            </a:r>
          </a:p>
          <a:p>
            <a:pPr marL="0" lvl="4" indent="1371600">
              <a:lnSpc>
                <a:spcPct val="150000"/>
              </a:lnSpc>
              <a:spcAft>
                <a:spcPts val="1200"/>
              </a:spcAft>
              <a:buSzTx/>
              <a:buNone/>
            </a:pPr>
            <a:r>
              <a:rPr sz="2000" dirty="0">
                <a:solidFill>
                  <a:schemeClr val="bg1"/>
                </a:solidFill>
                <a:latin typeface="Calibri (body)"/>
              </a:rPr>
              <a:t>-Fredrick Law Olmsted </a:t>
            </a:r>
            <a:endParaRPr sz="1400" dirty="0">
              <a:solidFill>
                <a:schemeClr val="bg1"/>
              </a:solidFill>
              <a:latin typeface="Calibri (body)"/>
            </a:endParaRPr>
          </a:p>
        </p:txBody>
      </p:sp>
      <p:pic>
        <p:nvPicPr>
          <p:cNvPr id="130" name="Portrait_of_Frederick_Law_Olmsted.jpg"/>
          <p:cNvPicPr>
            <a:picLocks noChangeAspect="1"/>
          </p:cNvPicPr>
          <p:nvPr/>
        </p:nvPicPr>
        <p:blipFill>
          <a:blip r:embed="rId3">
            <a:extLst/>
          </a:blip>
          <a:srcRect/>
          <a:stretch>
            <a:fillRect/>
          </a:stretch>
        </p:blipFill>
        <p:spPr>
          <a:xfrm>
            <a:off x="7213600" y="1344356"/>
            <a:ext cx="4413239" cy="4905314"/>
          </a:xfrm>
          <a:prstGeom prst="rect">
            <a:avLst/>
          </a:prstGeom>
          <a:ln w="12700">
            <a:solidFill>
              <a:schemeClr val="bg1"/>
            </a:solidFill>
            <a:miter lim="400000"/>
          </a:ln>
        </p:spPr>
      </p:pic>
      <p:sp>
        <p:nvSpPr>
          <p:cNvPr id="131" name="Shape 131"/>
          <p:cNvSpPr/>
          <p:nvPr/>
        </p:nvSpPr>
        <p:spPr>
          <a:xfrm>
            <a:off x="9652001" y="6031230"/>
            <a:ext cx="1472517" cy="230832"/>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900">
                <a:solidFill>
                  <a:srgbClr val="FFFFFF"/>
                </a:solidFill>
              </a:defRPr>
            </a:lvl1pPr>
          </a:lstStyle>
          <a:p>
            <a:pPr>
              <a:defRPr>
                <a:solidFill>
                  <a:srgbClr val="000000"/>
                </a:solidFill>
              </a:defRPr>
            </a:pPr>
            <a:r>
              <a:rPr dirty="0">
                <a:solidFill>
                  <a:srgbClr val="FFFFFF"/>
                </a:solidFill>
              </a:rPr>
              <a:t>Source: Wikimedia Commons</a:t>
            </a:r>
          </a:p>
        </p:txBody>
      </p:sp>
    </p:spTree>
    <p:extLst>
      <p:ext uri="{BB962C8B-B14F-4D97-AF65-F5344CB8AC3E}">
        <p14:creationId xmlns:p14="http://schemas.microsoft.com/office/powerpoint/2010/main" val="3076576012"/>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Multiuse infrastructure</a:t>
            </a:r>
          </a:p>
        </p:txBody>
      </p:sp>
      <p:sp>
        <p:nvSpPr>
          <p:cNvPr id="3" name="Content Placeholder 2"/>
          <p:cNvSpPr>
            <a:spLocks noGrp="1"/>
          </p:cNvSpPr>
          <p:nvPr>
            <p:ph sz="half" idx="1"/>
          </p:nvPr>
        </p:nvSpPr>
        <p:spPr/>
        <p:txBody>
          <a:bodyPr/>
          <a:lstStyle/>
          <a:p>
            <a:pPr marL="342900" indent="-342900">
              <a:buFont typeface="Arial" panose="020B0604020202020204" pitchFamily="34" charset="0"/>
              <a:buChar char="•"/>
            </a:pPr>
            <a:r>
              <a:rPr lang="en-US" dirty="0"/>
              <a:t>Infrastructure need not meet only one purpose </a:t>
            </a:r>
          </a:p>
          <a:p>
            <a:pPr marL="342900" indent="-342900">
              <a:buFont typeface="Arial" panose="020B0604020202020204" pitchFamily="34" charset="0"/>
              <a:buChar char="•"/>
            </a:pPr>
            <a:r>
              <a:rPr lang="en-US" dirty="0"/>
              <a:t>Good design incorporates multiple uses and for many people</a:t>
            </a:r>
          </a:p>
          <a:p>
            <a:pPr marL="342900" indent="-342900">
              <a:buFont typeface="Arial" panose="020B0604020202020204" pitchFamily="34" charset="0"/>
              <a:buChar char="•"/>
            </a:pPr>
            <a:r>
              <a:rPr lang="en-US" dirty="0"/>
              <a:t>For example, a park or greenspace might serve as:</a:t>
            </a:r>
          </a:p>
          <a:p>
            <a:pPr marL="809244" lvl="1" indent="-342900">
              <a:buFont typeface="Arial" panose="020B0604020202020204" pitchFamily="34" charset="0"/>
              <a:buChar char="•"/>
            </a:pPr>
            <a:r>
              <a:rPr lang="en-US" dirty="0"/>
              <a:t>Transportation infrastructure</a:t>
            </a:r>
          </a:p>
          <a:p>
            <a:pPr marL="809244" lvl="1" indent="-342900">
              <a:buFont typeface="Arial" panose="020B0604020202020204" pitchFamily="34" charset="0"/>
              <a:buChar char="•"/>
            </a:pPr>
            <a:r>
              <a:rPr lang="en-US" dirty="0" err="1"/>
              <a:t>Stormwater</a:t>
            </a:r>
            <a:r>
              <a:rPr lang="en-US" dirty="0"/>
              <a:t> infrastructure</a:t>
            </a:r>
          </a:p>
          <a:p>
            <a:pPr marL="809244" lvl="1" indent="-342900">
              <a:buFont typeface="Arial" panose="020B0604020202020204" pitchFamily="34" charset="0"/>
              <a:buChar char="•"/>
            </a:pPr>
            <a:r>
              <a:rPr lang="en-US" dirty="0"/>
              <a:t>Recreational space</a:t>
            </a:r>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380168" y="1655956"/>
            <a:ext cx="3346474" cy="1986588"/>
          </a:xfrm>
          <a:prstGeom prst="rect">
            <a:avLst/>
          </a:prstGeom>
          <a:ln>
            <a:solidFill>
              <a:schemeClr val="bg1"/>
            </a:solidFill>
          </a:ln>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55638" y="1600200"/>
            <a:ext cx="3147152" cy="2098101"/>
          </a:xfrm>
          <a:prstGeom prst="rect">
            <a:avLst/>
          </a:prstGeom>
          <a:ln>
            <a:solidFill>
              <a:schemeClr val="bg1"/>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16610" y="3848962"/>
            <a:ext cx="5620064" cy="2372916"/>
          </a:xfrm>
          <a:prstGeom prst="rect">
            <a:avLst/>
          </a:prstGeom>
          <a:ln>
            <a:solidFill>
              <a:schemeClr val="bg1"/>
            </a:solidFill>
          </a:ln>
        </p:spPr>
      </p:pic>
    </p:spTree>
    <p:extLst>
      <p:ext uri="{BB962C8B-B14F-4D97-AF65-F5344CB8AC3E}">
        <p14:creationId xmlns:p14="http://schemas.microsoft.com/office/powerpoint/2010/main" val="6650165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The </a:t>
            </a:r>
            <a:r>
              <a:rPr lang="en-US" dirty="0" err="1"/>
              <a:t>atlanta</a:t>
            </a:r>
            <a:r>
              <a:rPr lang="en-US" dirty="0"/>
              <a:t> beltline and infrastructure</a:t>
            </a:r>
          </a:p>
        </p:txBody>
      </p:sp>
      <p:sp>
        <p:nvSpPr>
          <p:cNvPr id="9" name="Content Placeholder 8">
            <a:extLst>
              <a:ext uri="{FF2B5EF4-FFF2-40B4-BE49-F238E27FC236}">
                <a16:creationId xmlns:a16="http://schemas.microsoft.com/office/drawing/2014/main" id="{15C82731-724B-4C97-949B-109EAF8BE657}"/>
              </a:ext>
            </a:extLst>
          </p:cNvPr>
          <p:cNvSpPr>
            <a:spLocks noGrp="1"/>
          </p:cNvSpPr>
          <p:nvPr>
            <p:ph idx="1"/>
          </p:nvPr>
        </p:nvSpPr>
        <p:spPr>
          <a:xfrm>
            <a:off x="1" y="1235752"/>
            <a:ext cx="11830756" cy="4749800"/>
          </a:xfrm>
        </p:spPr>
        <p:txBody>
          <a:bodyPr vert="horz" lIns="274320" tIns="45720" rIns="274320" bIns="45720" rtlCol="0" anchor="t">
            <a:noAutofit/>
          </a:bodyPr>
          <a:lstStyle/>
          <a:p>
            <a:pPr marL="342900" indent="-342900">
              <a:buFont typeface="Arial"/>
              <a:buChar char="•"/>
            </a:pPr>
            <a:r>
              <a:rPr lang="en-US" dirty="0">
                <a:cs typeface="Calibri"/>
              </a:rPr>
              <a:t>The Atlanta </a:t>
            </a:r>
            <a:r>
              <a:rPr lang="en-US" dirty="0" err="1">
                <a:cs typeface="Calibri"/>
              </a:rPr>
              <a:t>BeltLine</a:t>
            </a:r>
            <a:r>
              <a:rPr lang="en-US" dirty="0">
                <a:cs typeface="Calibri"/>
              </a:rPr>
              <a:t> began as a transit infrastructure project</a:t>
            </a:r>
          </a:p>
          <a:p>
            <a:pPr marL="342900" indent="-342900">
              <a:buFont typeface="Arial"/>
              <a:buChar char="•"/>
            </a:pPr>
            <a:r>
              <a:rPr lang="en-US" dirty="0">
                <a:cs typeface="Calibri"/>
              </a:rPr>
              <a:t>It has created space for people to walk and cycle for transportation</a:t>
            </a:r>
          </a:p>
          <a:p>
            <a:pPr marL="342900" indent="-342900">
              <a:buFont typeface="Arial"/>
              <a:buChar char="•"/>
            </a:pPr>
            <a:r>
              <a:rPr lang="en-US" dirty="0">
                <a:cs typeface="Calibri"/>
              </a:rPr>
              <a:t>But the system of parks has also helped storm and drinking water</a:t>
            </a:r>
          </a:p>
          <a:p>
            <a:pPr marL="808990" lvl="1" indent="-342900">
              <a:buFont typeface="Arial"/>
              <a:buChar char="•"/>
            </a:pPr>
            <a:r>
              <a:rPr lang="en-US" dirty="0">
                <a:cs typeface="Calibri"/>
              </a:rPr>
              <a:t>Historic Fourth Ward Park mitigates runoff from the Old 4th Ward</a:t>
            </a:r>
          </a:p>
          <a:p>
            <a:pPr marL="808990" lvl="1" indent="-342900">
              <a:buFont typeface="Arial"/>
              <a:buChar char="•"/>
            </a:pPr>
            <a:r>
              <a:rPr lang="en-US" dirty="0">
                <a:cs typeface="Calibri"/>
              </a:rPr>
              <a:t>When complete, Reservoir Park will increase Atlanta's water supply by 10 times </a:t>
            </a:r>
          </a:p>
          <a:p>
            <a:pPr marL="808990" lvl="1" indent="-342900">
              <a:buFont typeface="Arial"/>
              <a:buChar char="•"/>
            </a:pPr>
            <a:endParaRPr lang="en-US" dirty="0">
              <a:cs typeface="Calibri"/>
            </a:endParaRPr>
          </a:p>
        </p:txBody>
      </p:sp>
      <p:pic>
        <p:nvPicPr>
          <p:cNvPr id="10" name="Picture 10" descr="Westside reservoir park in Atlanta. &#10;&#10;Description generated with high confidence">
            <a:extLst>
              <a:ext uri="{FF2B5EF4-FFF2-40B4-BE49-F238E27FC236}">
                <a16:creationId xmlns:a16="http://schemas.microsoft.com/office/drawing/2014/main" id="{EF0AF14D-A61B-4845-9802-29FFD783A699}"/>
              </a:ext>
            </a:extLst>
          </p:cNvPr>
          <p:cNvPicPr>
            <a:picLocks noChangeAspect="1"/>
          </p:cNvPicPr>
          <p:nvPr/>
        </p:nvPicPr>
        <p:blipFill>
          <a:blip r:embed="rId3"/>
          <a:stretch>
            <a:fillRect/>
          </a:stretch>
        </p:blipFill>
        <p:spPr>
          <a:xfrm>
            <a:off x="3120787" y="3788272"/>
            <a:ext cx="4983706" cy="2579665"/>
          </a:xfrm>
          <a:prstGeom prst="rect">
            <a:avLst/>
          </a:prstGeom>
          <a:ln>
            <a:solidFill>
              <a:schemeClr val="bg1"/>
            </a:solidFill>
          </a:ln>
        </p:spPr>
      </p:pic>
      <p:sp>
        <p:nvSpPr>
          <p:cNvPr id="12" name="TextBox 11">
            <a:extLst>
              <a:ext uri="{FF2B5EF4-FFF2-40B4-BE49-F238E27FC236}">
                <a16:creationId xmlns:a16="http://schemas.microsoft.com/office/drawing/2014/main" id="{D212DF68-A43A-47D2-8E07-2030CA4AD867}"/>
              </a:ext>
            </a:extLst>
          </p:cNvPr>
          <p:cNvSpPr txBox="1"/>
          <p:nvPr/>
        </p:nvSpPr>
        <p:spPr>
          <a:xfrm>
            <a:off x="0" y="6612337"/>
            <a:ext cx="6096000" cy="430887"/>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000000"/>
                </a:solidFill>
              </a:rPr>
              <a:t>Photo from: atlanta.curbed.com/2018/1/2/16835628/</a:t>
            </a:r>
            <a:r>
              <a:rPr lang="en-US" sz="1200" dirty="0" err="1">
                <a:solidFill>
                  <a:srgbClr val="000000"/>
                </a:solidFill>
              </a:rPr>
              <a:t>atlanta</a:t>
            </a:r>
            <a:r>
              <a:rPr lang="en-US" sz="1200" dirty="0">
                <a:solidFill>
                  <a:srgbClr val="000000"/>
                </a:solidFill>
              </a:rPr>
              <a:t>-westside-park-</a:t>
            </a:r>
            <a:r>
              <a:rPr lang="en-US" sz="1200" dirty="0" err="1">
                <a:solidFill>
                  <a:srgbClr val="000000"/>
                </a:solidFill>
              </a:rPr>
              <a:t>bellwood</a:t>
            </a:r>
            <a:r>
              <a:rPr lang="en-US" sz="1200" dirty="0">
                <a:solidFill>
                  <a:srgbClr val="000000"/>
                </a:solidFill>
              </a:rPr>
              <a:t>-quarry</a:t>
            </a:r>
            <a:r>
              <a:rPr lang="en-US" sz="1000" dirty="0"/>
              <a:t>-revealed</a:t>
            </a:r>
          </a:p>
        </p:txBody>
      </p:sp>
    </p:spTree>
    <p:extLst>
      <p:ext uri="{BB962C8B-B14F-4D97-AF65-F5344CB8AC3E}">
        <p14:creationId xmlns:p14="http://schemas.microsoft.com/office/powerpoint/2010/main" val="20242543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BeltLine’s</a:t>
            </a:r>
            <a:r>
              <a:rPr lang="en-US" dirty="0"/>
              <a:t> Expanding vision</a:t>
            </a:r>
          </a:p>
        </p:txBody>
      </p:sp>
      <p:graphicFrame>
        <p:nvGraphicFramePr>
          <p:cNvPr id="5" name="Content Placeholder 4"/>
          <p:cNvGraphicFramePr>
            <a:graphicFrameLocks noGrp="1"/>
          </p:cNvGraphicFramePr>
          <p:nvPr>
            <p:ph sz="half" idx="1"/>
            <p:extLst>
              <p:ext uri="{D42A27DB-BD31-4B8C-83A1-F6EECF244321}">
                <p14:modId xmlns:p14="http://schemas.microsoft.com/office/powerpoint/2010/main" val="2731587337"/>
              </p:ext>
            </p:extLst>
          </p:nvPr>
        </p:nvGraphicFramePr>
        <p:xfrm>
          <a:off x="-2274" y="1293126"/>
          <a:ext cx="11945230" cy="49282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327794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4">
            <a:extLst>
              <a:ext uri="{FF2B5EF4-FFF2-40B4-BE49-F238E27FC236}">
                <a16:creationId xmlns:a16="http://schemas.microsoft.com/office/drawing/2014/main" id="{D8A84D01-E93D-4667-8253-2C9FC5620B99}"/>
              </a:ext>
            </a:extLst>
          </p:cNvPr>
          <p:cNvGraphicFramePr>
            <a:graphicFrameLocks noGrp="1"/>
          </p:cNvGraphicFramePr>
          <p:nvPr>
            <p:ph idx="1"/>
            <p:extLst>
              <p:ext uri="{D42A27DB-BD31-4B8C-83A1-F6EECF244321}">
                <p14:modId xmlns:p14="http://schemas.microsoft.com/office/powerpoint/2010/main" val="1256821322"/>
              </p:ext>
            </p:extLst>
          </p:nvPr>
        </p:nvGraphicFramePr>
        <p:xfrm>
          <a:off x="0" y="1414463"/>
          <a:ext cx="11830050" cy="4749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a:extLst>
              <a:ext uri="{FF2B5EF4-FFF2-40B4-BE49-F238E27FC236}">
                <a16:creationId xmlns:a16="http://schemas.microsoft.com/office/drawing/2014/main" id="{3464D97A-1CC2-4923-89F4-1A17A7A2D2BB}"/>
              </a:ext>
            </a:extLst>
          </p:cNvPr>
          <p:cNvSpPr>
            <a:spLocks noGrp="1"/>
          </p:cNvSpPr>
          <p:nvPr>
            <p:ph type="title"/>
          </p:nvPr>
        </p:nvSpPr>
        <p:spPr/>
        <p:txBody>
          <a:bodyPr/>
          <a:lstStyle/>
          <a:p>
            <a:r>
              <a:rPr lang="en-US" dirty="0">
                <a:cs typeface="Calibri"/>
              </a:rPr>
              <a:t>Atlanta </a:t>
            </a:r>
            <a:r>
              <a:rPr lang="en-US" dirty="0" err="1">
                <a:cs typeface="Calibri"/>
              </a:rPr>
              <a:t>BeltLine</a:t>
            </a:r>
            <a:r>
              <a:rPr lang="en-US" dirty="0">
                <a:cs typeface="Calibri"/>
              </a:rPr>
              <a:t> Program Elements</a:t>
            </a:r>
            <a:endParaRPr lang="en-US" dirty="0"/>
          </a:p>
        </p:txBody>
      </p:sp>
    </p:spTree>
    <p:extLst>
      <p:ext uri="{BB962C8B-B14F-4D97-AF65-F5344CB8AC3E}">
        <p14:creationId xmlns:p14="http://schemas.microsoft.com/office/powerpoint/2010/main" val="26970948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464D97A-1CC2-4923-89F4-1A17A7A2D2BB}"/>
              </a:ext>
            </a:extLst>
          </p:cNvPr>
          <p:cNvSpPr>
            <a:spLocks noGrp="1"/>
          </p:cNvSpPr>
          <p:nvPr>
            <p:ph type="title"/>
          </p:nvPr>
        </p:nvSpPr>
        <p:spPr/>
        <p:txBody>
          <a:bodyPr/>
          <a:lstStyle/>
          <a:p>
            <a:r>
              <a:rPr lang="en-US" dirty="0">
                <a:cs typeface="Calibri"/>
              </a:rPr>
              <a:t>Atlanta </a:t>
            </a:r>
            <a:r>
              <a:rPr lang="en-US" dirty="0" err="1">
                <a:cs typeface="Calibri"/>
              </a:rPr>
              <a:t>BeltLine</a:t>
            </a:r>
            <a:r>
              <a:rPr lang="en-US" dirty="0">
                <a:cs typeface="Calibri"/>
              </a:rPr>
              <a:t> Progress</a:t>
            </a:r>
            <a:endParaRPr lang="en-US" dirty="0"/>
          </a:p>
        </p:txBody>
      </p:sp>
      <p:sp>
        <p:nvSpPr>
          <p:cNvPr id="5" name="TextBox 4"/>
          <p:cNvSpPr txBox="1"/>
          <p:nvPr/>
        </p:nvSpPr>
        <p:spPr>
          <a:xfrm>
            <a:off x="472966" y="3262295"/>
            <a:ext cx="1781257" cy="1200329"/>
          </a:xfrm>
          <a:prstGeom prst="rect">
            <a:avLst/>
          </a:prstGeom>
          <a:noFill/>
        </p:spPr>
        <p:txBody>
          <a:bodyPr wrap="none" rtlCol="0">
            <a:spAutoFit/>
          </a:bodyPr>
          <a:lstStyle/>
          <a:p>
            <a:r>
              <a:rPr lang="en-US" sz="7200" dirty="0">
                <a:solidFill>
                  <a:schemeClr val="bg1"/>
                </a:solidFill>
              </a:rPr>
              <a:t>39%</a:t>
            </a:r>
          </a:p>
        </p:txBody>
      </p:sp>
      <p:sp>
        <p:nvSpPr>
          <p:cNvPr id="8" name="TextBox 7"/>
          <p:cNvSpPr txBox="1"/>
          <p:nvPr/>
        </p:nvSpPr>
        <p:spPr>
          <a:xfrm>
            <a:off x="2757581" y="3262295"/>
            <a:ext cx="1781257" cy="1200329"/>
          </a:xfrm>
          <a:prstGeom prst="rect">
            <a:avLst/>
          </a:prstGeom>
          <a:noFill/>
        </p:spPr>
        <p:txBody>
          <a:bodyPr wrap="none" rtlCol="0">
            <a:spAutoFit/>
          </a:bodyPr>
          <a:lstStyle/>
          <a:p>
            <a:r>
              <a:rPr lang="en-US" sz="7200" dirty="0">
                <a:solidFill>
                  <a:schemeClr val="bg1"/>
                </a:solidFill>
              </a:rPr>
              <a:t>28%</a:t>
            </a:r>
          </a:p>
        </p:txBody>
      </p:sp>
      <p:sp>
        <p:nvSpPr>
          <p:cNvPr id="9" name="TextBox 8"/>
          <p:cNvSpPr txBox="1"/>
          <p:nvPr/>
        </p:nvSpPr>
        <p:spPr>
          <a:xfrm>
            <a:off x="5023943" y="3262295"/>
            <a:ext cx="1313180" cy="1200329"/>
          </a:xfrm>
          <a:prstGeom prst="rect">
            <a:avLst/>
          </a:prstGeom>
          <a:noFill/>
        </p:spPr>
        <p:txBody>
          <a:bodyPr wrap="none" rtlCol="0">
            <a:spAutoFit/>
          </a:bodyPr>
          <a:lstStyle/>
          <a:p>
            <a:r>
              <a:rPr lang="en-US" sz="7200" dirty="0">
                <a:solidFill>
                  <a:schemeClr val="bg1"/>
                </a:solidFill>
              </a:rPr>
              <a:t>0%</a:t>
            </a:r>
          </a:p>
        </p:txBody>
      </p:sp>
      <p:sp>
        <p:nvSpPr>
          <p:cNvPr id="10" name="TextBox 9"/>
          <p:cNvSpPr txBox="1"/>
          <p:nvPr/>
        </p:nvSpPr>
        <p:spPr>
          <a:xfrm>
            <a:off x="7126387" y="3222853"/>
            <a:ext cx="1781257" cy="1200329"/>
          </a:xfrm>
          <a:prstGeom prst="rect">
            <a:avLst/>
          </a:prstGeom>
          <a:noFill/>
        </p:spPr>
        <p:txBody>
          <a:bodyPr wrap="none" rtlCol="0">
            <a:spAutoFit/>
          </a:bodyPr>
          <a:lstStyle/>
          <a:p>
            <a:r>
              <a:rPr lang="en-US" sz="7200" dirty="0">
                <a:solidFill>
                  <a:schemeClr val="bg1"/>
                </a:solidFill>
              </a:rPr>
              <a:t>15%</a:t>
            </a:r>
          </a:p>
        </p:txBody>
      </p:sp>
      <p:sp>
        <p:nvSpPr>
          <p:cNvPr id="12" name="TextBox 11"/>
          <p:cNvSpPr txBox="1"/>
          <p:nvPr/>
        </p:nvSpPr>
        <p:spPr>
          <a:xfrm>
            <a:off x="9654004" y="3262295"/>
            <a:ext cx="1781257" cy="1200329"/>
          </a:xfrm>
          <a:prstGeom prst="rect">
            <a:avLst/>
          </a:prstGeom>
          <a:noFill/>
        </p:spPr>
        <p:txBody>
          <a:bodyPr wrap="none" rtlCol="0">
            <a:spAutoFit/>
          </a:bodyPr>
          <a:lstStyle/>
          <a:p>
            <a:r>
              <a:rPr lang="en-US" sz="7200" dirty="0">
                <a:solidFill>
                  <a:schemeClr val="bg1"/>
                </a:solidFill>
              </a:rPr>
              <a:t>68%</a:t>
            </a:r>
          </a:p>
        </p:txBody>
      </p:sp>
      <p:sp>
        <p:nvSpPr>
          <p:cNvPr id="13" name="TextBox 12"/>
          <p:cNvSpPr txBox="1"/>
          <p:nvPr/>
        </p:nvSpPr>
        <p:spPr>
          <a:xfrm>
            <a:off x="604344" y="1754061"/>
            <a:ext cx="1290994" cy="707886"/>
          </a:xfrm>
          <a:prstGeom prst="rect">
            <a:avLst/>
          </a:prstGeom>
          <a:noFill/>
        </p:spPr>
        <p:txBody>
          <a:bodyPr wrap="none" rtlCol="0">
            <a:spAutoFit/>
          </a:bodyPr>
          <a:lstStyle/>
          <a:p>
            <a:r>
              <a:rPr lang="en-US" sz="4000" dirty="0">
                <a:solidFill>
                  <a:schemeClr val="bg1"/>
                </a:solidFill>
              </a:rPr>
              <a:t>Parks</a:t>
            </a:r>
          </a:p>
        </p:txBody>
      </p:sp>
      <p:sp>
        <p:nvSpPr>
          <p:cNvPr id="14" name="TextBox 13"/>
          <p:cNvSpPr txBox="1"/>
          <p:nvPr/>
        </p:nvSpPr>
        <p:spPr>
          <a:xfrm>
            <a:off x="2883704" y="1754060"/>
            <a:ext cx="1251625" cy="707886"/>
          </a:xfrm>
          <a:prstGeom prst="rect">
            <a:avLst/>
          </a:prstGeom>
          <a:noFill/>
        </p:spPr>
        <p:txBody>
          <a:bodyPr wrap="none" rtlCol="0">
            <a:spAutoFit/>
          </a:bodyPr>
          <a:lstStyle/>
          <a:p>
            <a:r>
              <a:rPr lang="en-US" sz="4000" dirty="0">
                <a:solidFill>
                  <a:schemeClr val="bg1"/>
                </a:solidFill>
              </a:rPr>
              <a:t>Trails</a:t>
            </a:r>
          </a:p>
        </p:txBody>
      </p:sp>
      <p:sp>
        <p:nvSpPr>
          <p:cNvPr id="15" name="TextBox 14"/>
          <p:cNvSpPr txBox="1"/>
          <p:nvPr/>
        </p:nvSpPr>
        <p:spPr>
          <a:xfrm>
            <a:off x="4822863" y="1774988"/>
            <a:ext cx="1575431" cy="707886"/>
          </a:xfrm>
          <a:prstGeom prst="rect">
            <a:avLst/>
          </a:prstGeom>
          <a:noFill/>
        </p:spPr>
        <p:txBody>
          <a:bodyPr wrap="none" rtlCol="0">
            <a:spAutoFit/>
          </a:bodyPr>
          <a:lstStyle/>
          <a:p>
            <a:r>
              <a:rPr lang="en-US" sz="4000" dirty="0">
                <a:solidFill>
                  <a:schemeClr val="bg1"/>
                </a:solidFill>
              </a:rPr>
              <a:t>Transit</a:t>
            </a:r>
          </a:p>
        </p:txBody>
      </p:sp>
      <p:sp>
        <p:nvSpPr>
          <p:cNvPr id="16" name="TextBox 15"/>
          <p:cNvSpPr txBox="1"/>
          <p:nvPr/>
        </p:nvSpPr>
        <p:spPr>
          <a:xfrm>
            <a:off x="6714064" y="1551422"/>
            <a:ext cx="2378856" cy="1323439"/>
          </a:xfrm>
          <a:prstGeom prst="rect">
            <a:avLst/>
          </a:prstGeom>
          <a:noFill/>
        </p:spPr>
        <p:txBody>
          <a:bodyPr wrap="none" rtlCol="0">
            <a:spAutoFit/>
          </a:bodyPr>
          <a:lstStyle/>
          <a:p>
            <a:pPr algn="ctr"/>
            <a:r>
              <a:rPr lang="en-US" sz="4000" dirty="0">
                <a:solidFill>
                  <a:schemeClr val="bg1"/>
                </a:solidFill>
              </a:rPr>
              <a:t>Affordable</a:t>
            </a:r>
          </a:p>
          <a:p>
            <a:pPr algn="ctr"/>
            <a:r>
              <a:rPr lang="en-US" sz="4000" dirty="0">
                <a:solidFill>
                  <a:schemeClr val="bg1"/>
                </a:solidFill>
              </a:rPr>
              <a:t>Housing</a:t>
            </a:r>
          </a:p>
        </p:txBody>
      </p:sp>
      <p:sp>
        <p:nvSpPr>
          <p:cNvPr id="17" name="TextBox 16"/>
          <p:cNvSpPr txBox="1"/>
          <p:nvPr/>
        </p:nvSpPr>
        <p:spPr>
          <a:xfrm>
            <a:off x="9282107" y="1546224"/>
            <a:ext cx="2525050" cy="1323439"/>
          </a:xfrm>
          <a:prstGeom prst="rect">
            <a:avLst/>
          </a:prstGeom>
          <a:noFill/>
        </p:spPr>
        <p:txBody>
          <a:bodyPr wrap="none" rtlCol="0">
            <a:spAutoFit/>
          </a:bodyPr>
          <a:lstStyle/>
          <a:p>
            <a:pPr algn="ctr"/>
            <a:r>
              <a:rPr lang="en-US" sz="4000" dirty="0">
                <a:solidFill>
                  <a:schemeClr val="bg1"/>
                </a:solidFill>
              </a:rPr>
              <a:t>Private</a:t>
            </a:r>
          </a:p>
          <a:p>
            <a:pPr algn="ctr"/>
            <a:r>
              <a:rPr lang="en-US" sz="4000" dirty="0">
                <a:solidFill>
                  <a:schemeClr val="bg1"/>
                </a:solidFill>
              </a:rPr>
              <a:t>Investment</a:t>
            </a:r>
          </a:p>
        </p:txBody>
      </p:sp>
    </p:spTree>
    <p:extLst>
      <p:ext uri="{BB962C8B-B14F-4D97-AF65-F5344CB8AC3E}">
        <p14:creationId xmlns:p14="http://schemas.microsoft.com/office/powerpoint/2010/main" val="517536818"/>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White Mai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2015_editable_slide_template</Template>
  <TotalTime>2357</TotalTime>
  <Words>990</Words>
  <Application>Microsoft Office PowerPoint</Application>
  <PresentationFormat>Widescreen</PresentationFormat>
  <Paragraphs>99</Paragraphs>
  <Slides>10</Slides>
  <Notes>8</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10</vt:i4>
      </vt:variant>
    </vt:vector>
  </HeadingPairs>
  <TitlesOfParts>
    <vt:vector size="17" baseType="lpstr">
      <vt:lpstr>Arial</vt:lpstr>
      <vt:lpstr>Calibri</vt:lpstr>
      <vt:lpstr>Calibri (body)</vt:lpstr>
      <vt:lpstr>Lucida Grande</vt:lpstr>
      <vt:lpstr>Roboto Light</vt:lpstr>
      <vt:lpstr>Custom Design</vt:lpstr>
      <vt:lpstr>White Main</vt:lpstr>
      <vt:lpstr>Living Infrastructure</vt:lpstr>
      <vt:lpstr>What is infrastructure?</vt:lpstr>
      <vt:lpstr>What is infrastructure?</vt:lpstr>
      <vt:lpstr>Olmsted and green infrastructure </vt:lpstr>
      <vt:lpstr>Multiuse infrastructure</vt:lpstr>
      <vt:lpstr>The atlanta beltline and infrastructure</vt:lpstr>
      <vt:lpstr>BeltLine’s Expanding vision</vt:lpstr>
      <vt:lpstr>Atlanta BeltLine Program Elements</vt:lpstr>
      <vt:lpstr>Atlanta BeltLine Progress</vt:lpstr>
      <vt:lpstr>Past, Present, Future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Bethany Jacobs</cp:lastModifiedBy>
  <cp:revision>156</cp:revision>
  <dcterms:created xsi:type="dcterms:W3CDTF">2016-03-09T16:46:53Z</dcterms:created>
  <dcterms:modified xsi:type="dcterms:W3CDTF">2018-06-26T12:38:50Z</dcterms:modified>
</cp:coreProperties>
</file>