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Lst>
  <p:notesMasterIdLst>
    <p:notesMasterId r:id="rId21"/>
  </p:notesMasterIdLst>
  <p:sldIdLst>
    <p:sldId id="256" r:id="rId3"/>
    <p:sldId id="257" r:id="rId4"/>
    <p:sldId id="263" r:id="rId5"/>
    <p:sldId id="275" r:id="rId6"/>
    <p:sldId id="258" r:id="rId7"/>
    <p:sldId id="259" r:id="rId8"/>
    <p:sldId id="260" r:id="rId9"/>
    <p:sldId id="261" r:id="rId10"/>
    <p:sldId id="262" r:id="rId11"/>
    <p:sldId id="265" r:id="rId12"/>
    <p:sldId id="267" r:id="rId13"/>
    <p:sldId id="274"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Nunito" panose="020B0604020202020204" charset="0"/>
      <p:regular r:id="rId30"/>
      <p:bold r:id="rId31"/>
      <p:italic r:id="rId32"/>
      <p:boldItalic r:id="rId33"/>
    </p:embeddedFont>
    <p:embeddedFont>
      <p:font typeface="Roboto Light"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Lanza"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5DC9D5-93AE-4000-9A05-9682C3FE5C8A}">
  <a:tblStyle styleId="{DE5DC9D5-93AE-4000-9A05-9682C3FE5C8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Slide 12 &amp; 13 explain this model in detail.</a:t>
            </a:r>
            <a:endParaRPr/>
          </a:p>
        </p:txBody>
      </p:sp>
      <p:sp>
        <p:nvSpPr>
          <p:cNvPr id="134" name="Google Shape;1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Slide 12 &amp; 13 explain this model in detail.</a:t>
            </a:r>
            <a:endParaRPr/>
          </a:p>
        </p:txBody>
      </p:sp>
      <p:sp>
        <p:nvSpPr>
          <p:cNvPr id="134" name="Google Shape;1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26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f8cd0ee2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f8cd0ee2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Slides 15-16 explain this model in detail.</a:t>
            </a:r>
            <a:endParaRPr/>
          </a:p>
        </p:txBody>
      </p:sp>
      <p:sp>
        <p:nvSpPr>
          <p:cNvPr id="149" name="Google Shape;1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f8cd0ee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f8cd0ee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41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fa8b1246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g3fa8b1246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http://grandchallenges.gatech.edu/sites/default/files/pdf_project/food_insecurity_at_georgia_tech_white_paper.pdf</a:t>
            </a: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67110" y="1557867"/>
            <a:ext cx="6795913" cy="2235200"/>
          </a:xfrm>
          <a:prstGeom prst="rect">
            <a:avLst/>
          </a:prstGeom>
          <a:noFill/>
          <a:ln>
            <a:noFill/>
          </a:ln>
        </p:spPr>
        <p:txBody>
          <a:bodyPr spcFirstLastPara="1" wrap="square" lIns="91425" tIns="45700" rIns="91425" bIns="45700" anchor="b" anchorCtr="0"/>
          <a:lstStyle>
            <a:lvl1pPr marR="0" lvl="0" algn="l" rtl="0">
              <a:lnSpc>
                <a:spcPct val="133333"/>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2"/>
          <p:cNvSpPr txBox="1">
            <a:spLocks noGrp="1"/>
          </p:cNvSpPr>
          <p:nvPr>
            <p:ph type="subTitle" idx="1"/>
          </p:nvPr>
        </p:nvSpPr>
        <p:spPr>
          <a:xfrm>
            <a:off x="4967109" y="4275667"/>
            <a:ext cx="6795913" cy="1202267"/>
          </a:xfrm>
          <a:prstGeom prst="rect">
            <a:avLst/>
          </a:prstGeom>
          <a:noFill/>
          <a:ln>
            <a:noFill/>
          </a:ln>
        </p:spPr>
        <p:txBody>
          <a:bodyPr spcFirstLastPara="1" wrap="square" lIns="91425" tIns="45700" rIns="91425" bIns="45700" anchor="t" anchorCtr="0"/>
          <a:lstStyle>
            <a:lvl1pPr marR="0" lvl="0" algn="l" rtl="0">
              <a:lnSpc>
                <a:spcPct val="116666"/>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967110" y="1557867"/>
            <a:ext cx="6795913" cy="2235200"/>
          </a:xfrm>
          <a:prstGeom prst="rect">
            <a:avLst/>
          </a:prstGeom>
          <a:noFill/>
          <a:ln>
            <a:noFill/>
          </a:ln>
        </p:spPr>
        <p:txBody>
          <a:bodyPr spcFirstLastPara="1" wrap="square" lIns="91425" tIns="45700" rIns="91425" bIns="45700" anchor="b" anchorCtr="0"/>
          <a:lstStyle>
            <a:lvl1pPr marR="0" lvl="0" algn="l" rtl="0">
              <a:lnSpc>
                <a:spcPct val="133333"/>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
          <p:cNvSpPr txBox="1">
            <a:spLocks noGrp="1"/>
          </p:cNvSpPr>
          <p:nvPr>
            <p:ph type="subTitle" idx="1"/>
          </p:nvPr>
        </p:nvSpPr>
        <p:spPr>
          <a:xfrm>
            <a:off x="4967109" y="4275667"/>
            <a:ext cx="6795913" cy="1202267"/>
          </a:xfrm>
          <a:prstGeom prst="rect">
            <a:avLst/>
          </a:prstGeom>
          <a:noFill/>
          <a:ln>
            <a:noFill/>
          </a:ln>
        </p:spPr>
        <p:txBody>
          <a:bodyPr spcFirstLastPara="1" wrap="square" lIns="91425" tIns="45700" rIns="91425" bIns="45700" anchor="t" anchorCtr="0"/>
          <a:lstStyle>
            <a:lvl1pPr marR="0" lvl="0" algn="l" rtl="0">
              <a:lnSpc>
                <a:spcPct val="116666"/>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1" y="1413933"/>
            <a:ext cx="11830756" cy="4749800"/>
          </a:xfrm>
          <a:prstGeom prst="rect">
            <a:avLst/>
          </a:prstGeom>
          <a:noFill/>
          <a:ln>
            <a:noFill/>
          </a:ln>
        </p:spPr>
        <p:txBody>
          <a:bodyPr spcFirstLastPara="1" wrap="square" lIns="274300" tIns="45700" rIns="274300" bIns="45700" anchor="t" anchorCtr="0"/>
          <a:lstStyle>
            <a:lvl1pPr marL="457200" marR="0" lvl="0" indent="-228600" algn="l" rtl="0">
              <a:spcBef>
                <a:spcPts val="48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1pPr>
            <a:lvl2pPr marL="914400" marR="0" lvl="1" indent="-361950" algn="l" rtl="0">
              <a:spcBef>
                <a:spcPts val="600"/>
              </a:spcBef>
              <a:spcAft>
                <a:spcPts val="0"/>
              </a:spcAft>
              <a:buClr>
                <a:srgbClr val="262626"/>
              </a:buClr>
              <a:buSzPts val="2100"/>
              <a:buFont typeface="Merriweather Sans"/>
              <a:buChar char="•"/>
              <a:defRPr sz="2100" b="0" i="0" u="none" strike="noStrike" cap="none">
                <a:solidFill>
                  <a:srgbClr val="262626"/>
                </a:solidFill>
                <a:latin typeface="Calibri"/>
                <a:ea typeface="Calibri"/>
                <a:cs typeface="Calibri"/>
                <a:sym typeface="Calibri"/>
              </a:defRPr>
            </a:lvl2pPr>
            <a:lvl3pPr marL="1371600" marR="0" lvl="2" indent="-361950" algn="l" rtl="0">
              <a:spcBef>
                <a:spcPts val="600"/>
              </a:spcBef>
              <a:spcAft>
                <a:spcPts val="0"/>
              </a:spcAft>
              <a:buClr>
                <a:srgbClr val="262626"/>
              </a:buClr>
              <a:buSzPts val="2100"/>
              <a:buFont typeface="Arial"/>
              <a:buChar char="•"/>
              <a:defRPr sz="2100" b="0" i="0" u="none" strike="noStrike" cap="none">
                <a:solidFill>
                  <a:srgbClr val="262626"/>
                </a:solidFill>
                <a:latin typeface="Calibri"/>
                <a:ea typeface="Calibri"/>
                <a:cs typeface="Calibri"/>
                <a:sym typeface="Calibri"/>
              </a:defRPr>
            </a:lvl3pPr>
            <a:lvl4pPr marL="1828800" marR="0" lvl="3" indent="-381000" algn="l" rtl="0">
              <a:spcBef>
                <a:spcPts val="6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9" name="Google Shape;19;p5"/>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lstStyle>
            <a:lvl1pPr marR="0" lvl="0" algn="l" rtl="0">
              <a:spcBef>
                <a:spcPts val="0"/>
              </a:spcBef>
              <a:spcAft>
                <a:spcPts val="0"/>
              </a:spcAft>
              <a:buClr>
                <a:srgbClr val="EEB211"/>
              </a:buClr>
              <a:buSzPts val="2400"/>
              <a:buFont typeface="Calibri"/>
              <a:buNone/>
              <a:defRPr sz="2400" b="0" i="0" u="none" strike="noStrike" cap="none">
                <a:solidFill>
                  <a:srgbClr val="EEB21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2" name="Google Shape;22;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lstStyle>
            <a:lvl1pPr marR="0" lvl="0" algn="l" rtl="0">
              <a:spcBef>
                <a:spcPts val="0"/>
              </a:spcBef>
              <a:spcAft>
                <a:spcPts val="0"/>
              </a:spcAft>
              <a:buClr>
                <a:srgbClr val="EEB211"/>
              </a:buClr>
              <a:buSzPts val="2400"/>
              <a:buFont typeface="Calibri"/>
              <a:buNone/>
              <a:defRPr sz="2400" b="0" i="0" u="none" strike="noStrike" cap="none">
                <a:solidFill>
                  <a:srgbClr val="EEB21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7"/>
          <p:cNvSpPr txBox="1">
            <a:spLocks noGrp="1"/>
          </p:cNvSpPr>
          <p:nvPr>
            <p:ph type="body" idx="1"/>
          </p:nvPr>
        </p:nvSpPr>
        <p:spPr>
          <a:xfrm>
            <a:off x="304801" y="1600200"/>
            <a:ext cx="5588000" cy="4621678"/>
          </a:xfrm>
          <a:prstGeom prst="rect">
            <a:avLst/>
          </a:prstGeom>
          <a:noFill/>
          <a:ln>
            <a:noFill/>
          </a:ln>
        </p:spPr>
        <p:txBody>
          <a:bodyPr spcFirstLastPara="1" wrap="square" lIns="274300" tIns="45700" rIns="274300" bIns="45700" anchor="t" anchorCtr="0"/>
          <a:lstStyle>
            <a:lvl1pPr marL="457200" marR="0" lvl="0" indent="-228600" algn="l" rtl="0">
              <a:spcBef>
                <a:spcPts val="48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1pPr>
            <a:lvl2pPr marL="914400" marR="0" lvl="1" indent="-342900" algn="l" rtl="0">
              <a:spcBef>
                <a:spcPts val="600"/>
              </a:spcBef>
              <a:spcAft>
                <a:spcPts val="0"/>
              </a:spcAft>
              <a:buClr>
                <a:srgbClr val="262626"/>
              </a:buClr>
              <a:buSzPts val="1800"/>
              <a:buFont typeface="Arial"/>
              <a:buChar char="•"/>
              <a:defRPr sz="1800" b="0" i="0" u="none" strike="noStrike" cap="none">
                <a:solidFill>
                  <a:srgbClr val="262626"/>
                </a:solidFill>
                <a:latin typeface="Calibri"/>
                <a:ea typeface="Calibri"/>
                <a:cs typeface="Calibri"/>
                <a:sym typeface="Calibri"/>
              </a:defRPr>
            </a:lvl2pPr>
            <a:lvl3pPr marL="1371600" marR="0" lvl="2" indent="-355600" algn="l" rtl="0">
              <a:spcBef>
                <a:spcPts val="600"/>
              </a:spcBef>
              <a:spcAft>
                <a:spcPts val="0"/>
              </a:spcAft>
              <a:buClr>
                <a:srgbClr val="262626"/>
              </a:buClr>
              <a:buSzPts val="2000"/>
              <a:buFont typeface="Arial"/>
              <a:buChar char="•"/>
              <a:defRPr sz="2000" b="0" i="0" u="none" strike="noStrike" cap="none">
                <a:solidFill>
                  <a:srgbClr val="262626"/>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9" name="Google Shape;29;p7"/>
          <p:cNvSpPr txBox="1">
            <a:spLocks noGrp="1"/>
          </p:cNvSpPr>
          <p:nvPr>
            <p:ph type="body" idx="2"/>
          </p:nvPr>
        </p:nvSpPr>
        <p:spPr>
          <a:xfrm>
            <a:off x="6084714" y="1600200"/>
            <a:ext cx="5802487" cy="4621678"/>
          </a:xfrm>
          <a:prstGeom prst="rect">
            <a:avLst/>
          </a:prstGeom>
          <a:noFill/>
          <a:ln>
            <a:noFill/>
          </a:ln>
        </p:spPr>
        <p:txBody>
          <a:bodyPr spcFirstLastPara="1" wrap="square" lIns="274300" tIns="45700" rIns="274300" bIns="45700" anchor="t" anchorCtr="0"/>
          <a:lstStyle>
            <a:lvl1pPr marL="457200" marR="0" lvl="0" indent="-228600" algn="l" rtl="0">
              <a:spcBef>
                <a:spcPts val="48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1pPr>
            <a:lvl2pPr marL="914400" marR="0" lvl="1" indent="-342900" algn="l" rtl="0">
              <a:spcBef>
                <a:spcPts val="600"/>
              </a:spcBef>
              <a:spcAft>
                <a:spcPts val="0"/>
              </a:spcAft>
              <a:buClr>
                <a:srgbClr val="262626"/>
              </a:buClr>
              <a:buSzPts val="1800"/>
              <a:buFont typeface="Arial"/>
              <a:buChar char="•"/>
              <a:defRPr sz="1800" b="0" i="0" u="none" strike="noStrike" cap="none">
                <a:solidFill>
                  <a:srgbClr val="262626"/>
                </a:solidFill>
                <a:latin typeface="Calibri"/>
                <a:ea typeface="Calibri"/>
                <a:cs typeface="Calibri"/>
                <a:sym typeface="Calibri"/>
              </a:defRPr>
            </a:lvl2pPr>
            <a:lvl3pPr marL="1371600" marR="0" lvl="2" indent="-355600" algn="l" rtl="0">
              <a:spcBef>
                <a:spcPts val="600"/>
              </a:spcBef>
              <a:spcAft>
                <a:spcPts val="0"/>
              </a:spcAft>
              <a:buClr>
                <a:srgbClr val="262626"/>
              </a:buClr>
              <a:buSzPts val="2000"/>
              <a:buFont typeface="Arial"/>
              <a:buChar char="•"/>
              <a:defRPr sz="2000" b="0" i="0" u="none" strike="noStrike" cap="none">
                <a:solidFill>
                  <a:srgbClr val="262626"/>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picture layout">
  <p:cSld name="4-picture layou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lstStyle>
            <a:lvl1pPr marR="0" lvl="0" algn="l" rtl="0">
              <a:spcBef>
                <a:spcPts val="0"/>
              </a:spcBef>
              <a:spcAft>
                <a:spcPts val="0"/>
              </a:spcAft>
              <a:buClr>
                <a:srgbClr val="EEB211"/>
              </a:buClr>
              <a:buSzPts val="2400"/>
              <a:buFont typeface="Calibri"/>
              <a:buNone/>
              <a:defRPr sz="2400" b="0" i="0" u="none" strike="noStrike" cap="none">
                <a:solidFill>
                  <a:srgbClr val="EEB21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8"/>
          <p:cNvSpPr>
            <a:spLocks noGrp="1"/>
          </p:cNvSpPr>
          <p:nvPr>
            <p:ph type="pic" idx="2"/>
          </p:nvPr>
        </p:nvSpPr>
        <p:spPr>
          <a:xfrm>
            <a:off x="338666" y="1371600"/>
            <a:ext cx="5621868" cy="2253044"/>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3" name="Google Shape;33;p8"/>
          <p:cNvSpPr>
            <a:spLocks noGrp="1"/>
          </p:cNvSpPr>
          <p:nvPr>
            <p:ph type="pic" idx="3"/>
          </p:nvPr>
        </p:nvSpPr>
        <p:spPr>
          <a:xfrm>
            <a:off x="6208889" y="1371600"/>
            <a:ext cx="5610579" cy="2253044"/>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4" name="Google Shape;34;p8"/>
          <p:cNvSpPr>
            <a:spLocks noGrp="1"/>
          </p:cNvSpPr>
          <p:nvPr>
            <p:ph type="pic" idx="4"/>
          </p:nvPr>
        </p:nvSpPr>
        <p:spPr>
          <a:xfrm>
            <a:off x="338666" y="3784601"/>
            <a:ext cx="5621868" cy="2459799"/>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5" name="Google Shape;35;p8"/>
          <p:cNvSpPr>
            <a:spLocks noGrp="1"/>
          </p:cNvSpPr>
          <p:nvPr>
            <p:ph type="pic" idx="5"/>
          </p:nvPr>
        </p:nvSpPr>
        <p:spPr>
          <a:xfrm>
            <a:off x="6208889" y="3784600"/>
            <a:ext cx="5610579" cy="2459800"/>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picture layout">
  <p:cSld name="9-picture layou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lstStyle>
            <a:lvl1pPr marR="0" lvl="0" algn="l" rtl="0">
              <a:spcBef>
                <a:spcPts val="0"/>
              </a:spcBef>
              <a:spcAft>
                <a:spcPts val="0"/>
              </a:spcAft>
              <a:buClr>
                <a:srgbClr val="EEB211"/>
              </a:buClr>
              <a:buSzPts val="2400"/>
              <a:buFont typeface="Calibri"/>
              <a:buNone/>
              <a:defRPr sz="2400" b="0" i="0" u="none" strike="noStrike" cap="none">
                <a:solidFill>
                  <a:srgbClr val="EEB21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9"/>
          <p:cNvSpPr>
            <a:spLocks noGrp="1"/>
          </p:cNvSpPr>
          <p:nvPr>
            <p:ph type="pic" idx="2"/>
          </p:nvPr>
        </p:nvSpPr>
        <p:spPr>
          <a:xfrm>
            <a:off x="349956" y="1329267"/>
            <a:ext cx="3668888" cy="1400218"/>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9" name="Google Shape;39;p9"/>
          <p:cNvSpPr>
            <a:spLocks noGrp="1"/>
          </p:cNvSpPr>
          <p:nvPr>
            <p:ph type="pic" idx="3"/>
          </p:nvPr>
        </p:nvSpPr>
        <p:spPr>
          <a:xfrm>
            <a:off x="8123701" y="1329267"/>
            <a:ext cx="3740924" cy="1400218"/>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0" name="Google Shape;40;p9"/>
          <p:cNvSpPr>
            <a:spLocks noGrp="1"/>
          </p:cNvSpPr>
          <p:nvPr>
            <p:ph type="pic" idx="4"/>
          </p:nvPr>
        </p:nvSpPr>
        <p:spPr>
          <a:xfrm>
            <a:off x="4176890" y="1329267"/>
            <a:ext cx="3826933" cy="1400218"/>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 name="Google Shape;41;p9"/>
          <p:cNvSpPr>
            <a:spLocks noGrp="1"/>
          </p:cNvSpPr>
          <p:nvPr>
            <p:ph type="pic" idx="5"/>
          </p:nvPr>
        </p:nvSpPr>
        <p:spPr>
          <a:xfrm>
            <a:off x="349956" y="2946400"/>
            <a:ext cx="3668888" cy="1514524"/>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 name="Google Shape;42;p9"/>
          <p:cNvSpPr>
            <a:spLocks noGrp="1"/>
          </p:cNvSpPr>
          <p:nvPr>
            <p:ph type="pic" idx="6"/>
          </p:nvPr>
        </p:nvSpPr>
        <p:spPr>
          <a:xfrm>
            <a:off x="8123701" y="2946400"/>
            <a:ext cx="3740924" cy="1514524"/>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 name="Google Shape;43;p9"/>
          <p:cNvSpPr>
            <a:spLocks noGrp="1"/>
          </p:cNvSpPr>
          <p:nvPr>
            <p:ph type="pic" idx="7"/>
          </p:nvPr>
        </p:nvSpPr>
        <p:spPr>
          <a:xfrm>
            <a:off x="4176890" y="2946400"/>
            <a:ext cx="3826933" cy="1514524"/>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 name="Google Shape;44;p9"/>
          <p:cNvSpPr>
            <a:spLocks noGrp="1"/>
          </p:cNvSpPr>
          <p:nvPr>
            <p:ph type="pic" idx="8"/>
          </p:nvPr>
        </p:nvSpPr>
        <p:spPr>
          <a:xfrm>
            <a:off x="349956" y="4677839"/>
            <a:ext cx="3668888" cy="1507682"/>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5" name="Google Shape;45;p9"/>
          <p:cNvSpPr>
            <a:spLocks noGrp="1"/>
          </p:cNvSpPr>
          <p:nvPr>
            <p:ph type="pic" idx="9"/>
          </p:nvPr>
        </p:nvSpPr>
        <p:spPr>
          <a:xfrm>
            <a:off x="8123701" y="4677839"/>
            <a:ext cx="3740923" cy="1507682"/>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6" name="Google Shape;46;p9"/>
          <p:cNvSpPr>
            <a:spLocks noGrp="1"/>
          </p:cNvSpPr>
          <p:nvPr>
            <p:ph type="pic" idx="13"/>
          </p:nvPr>
        </p:nvSpPr>
        <p:spPr>
          <a:xfrm>
            <a:off x="4176890" y="4677839"/>
            <a:ext cx="3826933" cy="1507682"/>
          </a:xfrm>
          <a:prstGeom prst="rect">
            <a:avLst/>
          </a:prstGeom>
          <a:noFill/>
          <a:ln>
            <a:noFill/>
          </a:ln>
        </p:spPr>
        <p:txBody>
          <a:bodyPr spcFirstLastPara="1" wrap="square" lIns="274300" tIns="45700" rIns="274300" bIns="45700" anchor="t" anchorCtr="0"/>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R="0" lvl="2"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8"/>
            <a:ext cx="8128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lstStyle>
            <a:lvl1pPr marR="0" lvl="0" algn="l" rtl="0">
              <a:spcBef>
                <a:spcPts val="0"/>
              </a:spcBef>
              <a:spcAft>
                <a:spcPts val="0"/>
              </a:spcAft>
              <a:buClr>
                <a:srgbClr val="EEB211"/>
              </a:buClr>
              <a:buSzPts val="2400"/>
              <a:buFont typeface="Calibri"/>
              <a:buNone/>
              <a:defRPr sz="2400" b="0" i="0" u="none" strike="noStrike" cap="none">
                <a:solidFill>
                  <a:srgbClr val="EEB21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4"/>
          <p:cNvSpPr txBox="1">
            <a:spLocks noGrp="1"/>
          </p:cNvSpPr>
          <p:nvPr>
            <p:ph type="body" idx="1"/>
          </p:nvPr>
        </p:nvSpPr>
        <p:spPr>
          <a:xfrm>
            <a:off x="1" y="1363133"/>
            <a:ext cx="11899345" cy="4834466"/>
          </a:xfrm>
          <a:prstGeom prst="rect">
            <a:avLst/>
          </a:prstGeom>
          <a:noFill/>
          <a:ln>
            <a:noFill/>
          </a:ln>
        </p:spPr>
        <p:txBody>
          <a:bodyPr spcFirstLastPara="1" wrap="square" lIns="274300" tIns="45700" rIns="274300" bIns="45700" anchor="t" anchorCtr="0"/>
          <a:lstStyle>
            <a:lvl1pPr marL="457200" marR="0" lvl="0" indent="-22860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L="914400" marR="0" lvl="1" indent="-406400"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nccdphp/dch/about/index.ht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cdc.gov/nccdphp/dch/about/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ctrTitle"/>
          </p:nvPr>
        </p:nvSpPr>
        <p:spPr>
          <a:xfrm>
            <a:off x="4308226" y="1557875"/>
            <a:ext cx="6241800" cy="22353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lt1"/>
              </a:buClr>
              <a:buSzPts val="1600"/>
              <a:buFont typeface="Arial"/>
              <a:buNone/>
            </a:pPr>
            <a:r>
              <a:rPr lang="en-US" b="0" i="1" dirty="0"/>
              <a:t>AN INTRODUCTION TO COMMUNITY HEALTH</a:t>
            </a:r>
            <a:endParaRPr i="1" dirty="0"/>
          </a:p>
        </p:txBody>
      </p:sp>
      <p:sp>
        <p:nvSpPr>
          <p:cNvPr id="52" name="Google Shape;52;p10"/>
          <p:cNvSpPr/>
          <p:nvPr/>
        </p:nvSpPr>
        <p:spPr>
          <a:xfrm>
            <a:off x="9609667" y="0"/>
            <a:ext cx="2582333" cy="13038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3" name="Google Shape;53;p10"/>
          <p:cNvPicPr preferRelativeResize="0"/>
          <p:nvPr/>
        </p:nvPicPr>
        <p:blipFill rotWithShape="1">
          <a:blip r:embed="rId4">
            <a:alphaModFix/>
          </a:blip>
          <a:srcRect/>
          <a:stretch/>
        </p:blipFill>
        <p:spPr>
          <a:xfrm>
            <a:off x="9090615" y="259832"/>
            <a:ext cx="2920409" cy="7315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rotWithShape="1">
          <a:blip r:embed="rId3">
            <a:alphaModFix/>
          </a:blip>
          <a:srcRect/>
          <a:stretch/>
        </p:blipFill>
        <p:spPr>
          <a:xfrm>
            <a:off x="6348786" y="259832"/>
            <a:ext cx="2937510" cy="731520"/>
          </a:xfrm>
          <a:prstGeom prst="rect">
            <a:avLst/>
          </a:prstGeom>
          <a:noFill/>
          <a:ln>
            <a:noFill/>
          </a:ln>
        </p:spPr>
      </p:pic>
      <p:sp>
        <p:nvSpPr>
          <p:cNvPr id="116" name="Google Shape;116;p19"/>
          <p:cNvSpPr txBox="1">
            <a:spLocks noGrp="1"/>
          </p:cNvSpPr>
          <p:nvPr>
            <p:ph type="body" idx="1"/>
          </p:nvPr>
        </p:nvSpPr>
        <p:spPr>
          <a:xfrm>
            <a:off x="251377" y="1649326"/>
            <a:ext cx="9286200" cy="4540475"/>
          </a:xfrm>
          <a:prstGeom prst="rect">
            <a:avLst/>
          </a:prstGeom>
          <a:noFill/>
          <a:ln>
            <a:noFill/>
          </a:ln>
        </p:spPr>
        <p:txBody>
          <a:bodyPr spcFirstLastPara="1" wrap="square" lIns="274300" tIns="45700" rIns="274300" bIns="45700" anchor="t" anchorCtr="0">
            <a:noAutofit/>
          </a:bodyPr>
          <a:lstStyle/>
          <a:p>
            <a:pPr marL="0" marR="0" lvl="0" indent="0" algn="l" rtl="0">
              <a:spcBef>
                <a:spcPts val="0"/>
              </a:spcBef>
              <a:spcAft>
                <a:spcPts val="0"/>
              </a:spcAft>
              <a:buNone/>
            </a:pPr>
            <a:r>
              <a:rPr lang="en-US" sz="2000" b="0" i="0" u="none" strike="noStrike" cap="none" dirty="0">
                <a:solidFill>
                  <a:schemeClr val="dk1"/>
                </a:solidFill>
                <a:latin typeface="Calibri"/>
                <a:ea typeface="Calibri"/>
                <a:cs typeface="Calibri"/>
                <a:sym typeface="Calibri"/>
              </a:rPr>
              <a:t>The foundation of community health rests upon the </a:t>
            </a:r>
            <a:r>
              <a:rPr lang="en-US" sz="2000" b="1" i="0" u="none" strike="noStrike" cap="none" dirty="0">
                <a:solidFill>
                  <a:schemeClr val="dk1"/>
                </a:solidFill>
                <a:latin typeface="Calibri"/>
                <a:ea typeface="Calibri"/>
                <a:cs typeface="Calibri"/>
                <a:sym typeface="Calibri"/>
              </a:rPr>
              <a:t>resources</a:t>
            </a: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access</a:t>
            </a:r>
            <a:r>
              <a:rPr lang="en-US" sz="2000" b="0" i="0" u="none" strike="noStrike" cap="none" dirty="0">
                <a:solidFill>
                  <a:schemeClr val="dk1"/>
                </a:solidFill>
                <a:latin typeface="Calibri"/>
                <a:ea typeface="Calibri"/>
                <a:cs typeface="Calibri"/>
                <a:sym typeface="Calibri"/>
              </a:rPr>
              <a:t>, and </a:t>
            </a:r>
            <a:r>
              <a:rPr lang="en-US" sz="2000" b="1" i="0" u="none" strike="noStrike" cap="none" dirty="0">
                <a:solidFill>
                  <a:schemeClr val="dk1"/>
                </a:solidFill>
                <a:latin typeface="Calibri"/>
                <a:ea typeface="Calibri"/>
                <a:cs typeface="Calibri"/>
                <a:sym typeface="Calibri"/>
              </a:rPr>
              <a:t>agency</a:t>
            </a:r>
            <a:r>
              <a:rPr lang="en-US" sz="2000" b="0" i="0" u="none" strike="noStrike" cap="none" dirty="0">
                <a:solidFill>
                  <a:schemeClr val="dk1"/>
                </a:solidFill>
                <a:latin typeface="Calibri"/>
                <a:ea typeface="Calibri"/>
                <a:cs typeface="Calibri"/>
                <a:sym typeface="Calibri"/>
              </a:rPr>
              <a:t> of a community. </a:t>
            </a:r>
          </a:p>
          <a:p>
            <a:pPr marL="228600" marR="0" lvl="0" indent="0" algn="l" rtl="0">
              <a:spcBef>
                <a:spcPts val="0"/>
              </a:spcBef>
              <a:spcAft>
                <a:spcPts val="0"/>
              </a:spcAft>
              <a:buNone/>
            </a:pPr>
            <a:endParaRPr sz="2000" dirty="0">
              <a:solidFill>
                <a:schemeClr val="dk1"/>
              </a:solidFill>
            </a:endParaRPr>
          </a:p>
          <a:p>
            <a:pPr marL="228600" marR="0" lvl="0" indent="-191770" algn="l" rtl="0">
              <a:spcBef>
                <a:spcPts val="0"/>
              </a:spcBef>
              <a:spcAft>
                <a:spcPts val="0"/>
              </a:spcAft>
              <a:buClr>
                <a:schemeClr val="dk1"/>
              </a:buClr>
              <a:buSzPts val="1800"/>
              <a:buFont typeface="Arial"/>
              <a:buChar char="•"/>
            </a:pPr>
            <a:r>
              <a:rPr lang="en-US" sz="2000" b="1" dirty="0">
                <a:solidFill>
                  <a:schemeClr val="dk1"/>
                </a:solidFill>
              </a:rPr>
              <a:t>R</a:t>
            </a:r>
            <a:r>
              <a:rPr lang="en-US" sz="2000" b="1" i="0" u="none" strike="noStrike" cap="none" dirty="0">
                <a:solidFill>
                  <a:schemeClr val="dk1"/>
                </a:solidFill>
              </a:rPr>
              <a:t>esources</a:t>
            </a:r>
            <a:r>
              <a:rPr lang="en-US" sz="2000" b="0" i="0" u="none" strike="noStrike" cap="none" dirty="0">
                <a:solidFill>
                  <a:schemeClr val="dk1"/>
                </a:solidFill>
                <a:latin typeface="Calibri"/>
                <a:ea typeface="Calibri"/>
                <a:cs typeface="Calibri"/>
                <a:sym typeface="Calibri"/>
              </a:rPr>
              <a:t> are financial resources, medical facilities and social workers. </a:t>
            </a:r>
            <a:endParaRPr dirty="0"/>
          </a:p>
          <a:p>
            <a:pPr marL="228600" marR="0" lvl="0" indent="-77470" algn="l" rtl="0">
              <a:spcBef>
                <a:spcPts val="0"/>
              </a:spcBef>
              <a:spcAft>
                <a:spcPts val="0"/>
              </a:spcAft>
              <a:buClr>
                <a:schemeClr val="dk1"/>
              </a:buClr>
              <a:buSzPts val="1800"/>
              <a:buFont typeface="Arial"/>
              <a:buNone/>
            </a:pPr>
            <a:endParaRPr sz="2000" b="0" i="0" u="none" strike="noStrike" cap="none" dirty="0">
              <a:solidFill>
                <a:schemeClr val="dk1"/>
              </a:solidFill>
              <a:latin typeface="Calibri"/>
              <a:ea typeface="Calibri"/>
              <a:cs typeface="Calibri"/>
              <a:sym typeface="Calibri"/>
            </a:endParaRPr>
          </a:p>
          <a:p>
            <a:pPr marL="228600" marR="0" lvl="0" indent="-191770" algn="l" rtl="0">
              <a:spcBef>
                <a:spcPts val="0"/>
              </a:spcBef>
              <a:spcAft>
                <a:spcPts val="0"/>
              </a:spcAft>
              <a:buClr>
                <a:schemeClr val="dk1"/>
              </a:buClr>
              <a:buSzPts val="1800"/>
              <a:buFont typeface="Arial"/>
              <a:buChar char="•"/>
            </a:pPr>
            <a:r>
              <a:rPr lang="en-US" sz="2000" b="1" i="0" u="none" strike="noStrike" cap="none" dirty="0">
                <a:solidFill>
                  <a:schemeClr val="dk1"/>
                </a:solidFill>
                <a:latin typeface="Calibri"/>
                <a:ea typeface="Calibri"/>
                <a:cs typeface="Calibri"/>
                <a:sym typeface="Calibri"/>
              </a:rPr>
              <a:t>Access</a:t>
            </a:r>
            <a:r>
              <a:rPr lang="en-US" sz="2000" b="0" i="0" u="none" strike="noStrike" cap="none" dirty="0">
                <a:solidFill>
                  <a:schemeClr val="dk1"/>
                </a:solidFill>
                <a:latin typeface="Calibri"/>
                <a:ea typeface="Calibri"/>
                <a:cs typeface="Calibri"/>
                <a:sym typeface="Calibri"/>
              </a:rPr>
              <a:t> includes things like access to care, access to support, and access to knowledge. </a:t>
            </a:r>
            <a:endParaRPr sz="2000" b="0" i="0" u="none" strike="noStrike" cap="none" dirty="0">
              <a:solidFill>
                <a:schemeClr val="dk1"/>
              </a:solidFill>
              <a:latin typeface="Calibri"/>
              <a:ea typeface="Calibri"/>
              <a:cs typeface="Calibri"/>
              <a:sym typeface="Calibri"/>
            </a:endParaRPr>
          </a:p>
          <a:p>
            <a:pPr marL="228600" marR="0" lvl="0" indent="-77470" algn="l" rtl="0">
              <a:spcBef>
                <a:spcPts val="0"/>
              </a:spcBef>
              <a:spcAft>
                <a:spcPts val="0"/>
              </a:spcAft>
              <a:buClr>
                <a:schemeClr val="dk1"/>
              </a:buClr>
              <a:buSzPts val="1800"/>
              <a:buFont typeface="Arial"/>
              <a:buNone/>
            </a:pPr>
            <a:endParaRPr sz="2000" b="0" i="0" u="none" strike="noStrike" cap="none" dirty="0">
              <a:solidFill>
                <a:schemeClr val="dk1"/>
              </a:solidFill>
              <a:latin typeface="Calibri"/>
              <a:ea typeface="Calibri"/>
              <a:cs typeface="Calibri"/>
              <a:sym typeface="Calibri"/>
            </a:endParaRPr>
          </a:p>
          <a:p>
            <a:pPr marL="228600" marR="0" lvl="0" indent="-191770" algn="l" rtl="0">
              <a:spcBef>
                <a:spcPts val="0"/>
              </a:spcBef>
              <a:spcAft>
                <a:spcPts val="0"/>
              </a:spcAft>
              <a:buClr>
                <a:schemeClr val="dk1"/>
              </a:buClr>
              <a:buSzPts val="1800"/>
              <a:buFont typeface="Arial"/>
              <a:buChar char="•"/>
            </a:pPr>
            <a:r>
              <a:rPr lang="en-US" sz="2000" b="1" i="0" u="none" strike="noStrike" cap="none" dirty="0">
                <a:solidFill>
                  <a:schemeClr val="dk1"/>
                </a:solidFill>
                <a:latin typeface="Calibri"/>
                <a:ea typeface="Calibri"/>
                <a:cs typeface="Calibri"/>
                <a:sym typeface="Calibri"/>
              </a:rPr>
              <a:t>Agency</a:t>
            </a:r>
            <a:r>
              <a:rPr lang="en-US" sz="2000" b="0" i="0" u="none" strike="noStrike" cap="none" dirty="0">
                <a:solidFill>
                  <a:schemeClr val="dk1"/>
                </a:solidFill>
                <a:latin typeface="Calibri"/>
                <a:ea typeface="Calibri"/>
                <a:cs typeface="Calibri"/>
                <a:sym typeface="Calibri"/>
              </a:rPr>
              <a:t> is the awareness and sense of empowerment of individuals and the community as a whole to act. </a:t>
            </a:r>
            <a:endParaRPr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a:solidFill>
                  <a:schemeClr val="dk1"/>
                </a:solidFill>
                <a:latin typeface="Calibri"/>
                <a:ea typeface="Calibri"/>
                <a:cs typeface="Calibri"/>
                <a:sym typeface="Calibri"/>
              </a:rPr>
              <a:t>Resources, access, and agency are enveloped in the concepts of </a:t>
            </a:r>
            <a:r>
              <a:rPr lang="en-US" sz="2000" b="1" i="0" u="none" strike="noStrike" cap="none" dirty="0">
                <a:solidFill>
                  <a:schemeClr val="dk1"/>
                </a:solidFill>
                <a:latin typeface="Calibri"/>
                <a:ea typeface="Calibri"/>
                <a:cs typeface="Calibri"/>
                <a:sym typeface="Calibri"/>
              </a:rPr>
              <a:t>justice</a:t>
            </a:r>
            <a:r>
              <a:rPr lang="en-US" sz="2000" b="0" i="0" u="none" strike="noStrike" cap="none" dirty="0">
                <a:solidFill>
                  <a:schemeClr val="dk1"/>
                </a:solidFill>
                <a:latin typeface="Calibri"/>
                <a:ea typeface="Calibri"/>
                <a:cs typeface="Calibri"/>
                <a:sym typeface="Calibri"/>
              </a:rPr>
              <a:t> and </a:t>
            </a:r>
            <a:r>
              <a:rPr lang="en-US" sz="2000" b="1" i="0" u="none" strike="noStrike" cap="none" dirty="0">
                <a:solidFill>
                  <a:schemeClr val="dk1"/>
                </a:solidFill>
                <a:latin typeface="Calibri"/>
                <a:ea typeface="Calibri"/>
                <a:cs typeface="Calibri"/>
                <a:sym typeface="Calibri"/>
              </a:rPr>
              <a:t>equity</a:t>
            </a:r>
            <a:r>
              <a:rPr lang="en-US" sz="2000" b="0" i="0" u="none" strike="noStrike" cap="none" dirty="0">
                <a:solidFill>
                  <a:schemeClr val="dk1"/>
                </a:solidFill>
                <a:latin typeface="Calibri"/>
                <a:ea typeface="Calibri"/>
                <a:cs typeface="Calibri"/>
                <a:sym typeface="Calibri"/>
              </a:rPr>
              <a:t> to acknowledge that communities are unique with regard to historic and systemic advantages and disadvantages. </a:t>
            </a:r>
            <a:endParaRPr dirty="0"/>
          </a:p>
        </p:txBody>
      </p:sp>
      <p:sp>
        <p:nvSpPr>
          <p:cNvPr id="117" name="Google Shape;117;p19"/>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a:t>COMMUNITY HEALTH MODEL EXPLAINED</a:t>
            </a:r>
            <a:endParaRPr sz="2400" b="0" i="0" u="none" strike="noStrike" cap="none">
              <a:solidFill>
                <a:srgbClr val="EEB211"/>
              </a:solidFill>
              <a:latin typeface="Calibri"/>
              <a:ea typeface="Calibri"/>
              <a:cs typeface="Calibri"/>
              <a:sym typeface="Calibri"/>
            </a:endParaRPr>
          </a:p>
        </p:txBody>
      </p:sp>
      <p:pic>
        <p:nvPicPr>
          <p:cNvPr id="118" name="Google Shape;118;p19"/>
          <p:cNvPicPr preferRelativeResize="0"/>
          <p:nvPr/>
        </p:nvPicPr>
        <p:blipFill rotWithShape="1">
          <a:blip r:embed="rId4">
            <a:alphaModFix/>
          </a:blip>
          <a:srcRect l="2106" t="11735" r="80468" b="14827"/>
          <a:stretch/>
        </p:blipFill>
        <p:spPr>
          <a:xfrm>
            <a:off x="9712675" y="1460125"/>
            <a:ext cx="1394277" cy="4540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p:nvPr/>
        </p:nvSpPr>
        <p:spPr>
          <a:xfrm>
            <a:off x="0" y="991352"/>
            <a:ext cx="10594200" cy="545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7" name="Google Shape;137;p21"/>
          <p:cNvPicPr preferRelativeResize="0"/>
          <p:nvPr/>
        </p:nvPicPr>
        <p:blipFill rotWithShape="1">
          <a:blip r:embed="rId3">
            <a:alphaModFix/>
          </a:blip>
          <a:srcRect/>
          <a:stretch/>
        </p:blipFill>
        <p:spPr>
          <a:xfrm>
            <a:off x="6335526" y="259832"/>
            <a:ext cx="2937510" cy="731520"/>
          </a:xfrm>
          <a:prstGeom prst="rect">
            <a:avLst/>
          </a:prstGeom>
          <a:noFill/>
          <a:ln>
            <a:noFill/>
          </a:ln>
        </p:spPr>
      </p:pic>
      <p:sp>
        <p:nvSpPr>
          <p:cNvPr id="138" name="Google Shape;138;p21"/>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a:solidFill>
                  <a:srgbClr val="EEB211"/>
                </a:solidFill>
                <a:latin typeface="Calibri"/>
                <a:ea typeface="Calibri"/>
                <a:cs typeface="Calibri"/>
                <a:sym typeface="Calibri"/>
              </a:rPr>
              <a:t>COMMUNITY HEALTH MODEL</a:t>
            </a:r>
            <a:endParaRPr sz="2400" b="0" i="0" u="none" strike="noStrike" cap="none">
              <a:solidFill>
                <a:srgbClr val="EEB211"/>
              </a:solidFill>
              <a:latin typeface="Calibri"/>
              <a:ea typeface="Calibri"/>
              <a:cs typeface="Calibri"/>
              <a:sym typeface="Calibri"/>
            </a:endParaRPr>
          </a:p>
        </p:txBody>
      </p:sp>
      <p:pic>
        <p:nvPicPr>
          <p:cNvPr id="139" name="Google Shape;139;p21"/>
          <p:cNvPicPr preferRelativeResize="0"/>
          <p:nvPr/>
        </p:nvPicPr>
        <p:blipFill>
          <a:blip r:embed="rId4"/>
          <a:stretch>
            <a:fillRect/>
          </a:stretch>
        </p:blipFill>
        <p:spPr>
          <a:xfrm>
            <a:off x="2401892" y="1134282"/>
            <a:ext cx="7388215" cy="5172939"/>
          </a:xfrm>
          <a:prstGeom prst="rect">
            <a:avLst/>
          </a:prstGeom>
          <a:noFill/>
          <a:ln>
            <a:noFill/>
          </a:ln>
        </p:spPr>
      </p:pic>
      <p:sp>
        <p:nvSpPr>
          <p:cNvPr id="7" name="Google Shape;126;p20">
            <a:extLst>
              <a:ext uri="{FF2B5EF4-FFF2-40B4-BE49-F238E27FC236}">
                <a16:creationId xmlns:a16="http://schemas.microsoft.com/office/drawing/2014/main" id="{5A194DAA-C25F-4054-AE3A-F0D245D5AAB2}"/>
              </a:ext>
            </a:extLst>
          </p:cNvPr>
          <p:cNvSpPr txBox="1"/>
          <p:nvPr/>
        </p:nvSpPr>
        <p:spPr>
          <a:xfrm>
            <a:off x="6286153" y="1387075"/>
            <a:ext cx="7509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rPr>
              <a:t>?</a:t>
            </a:r>
            <a:endParaRPr sz="1800" dirty="0">
              <a:solidFill>
                <a:srgbClr val="FFFFFF"/>
              </a:solidFill>
            </a:endParaRPr>
          </a:p>
        </p:txBody>
      </p:sp>
      <p:sp>
        <p:nvSpPr>
          <p:cNvPr id="8" name="Google Shape;127;p20">
            <a:extLst>
              <a:ext uri="{FF2B5EF4-FFF2-40B4-BE49-F238E27FC236}">
                <a16:creationId xmlns:a16="http://schemas.microsoft.com/office/drawing/2014/main" id="{6A0EBC46-6FEB-4A69-A5B7-3E52086A561B}"/>
              </a:ext>
            </a:extLst>
          </p:cNvPr>
          <p:cNvSpPr txBox="1"/>
          <p:nvPr/>
        </p:nvSpPr>
        <p:spPr>
          <a:xfrm>
            <a:off x="6286153" y="5430975"/>
            <a:ext cx="2175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FFFF"/>
                </a:solidFill>
              </a:rPr>
              <a:t>?</a:t>
            </a:r>
            <a:endParaRPr sz="1800">
              <a:solidFill>
                <a:srgbClr val="FFFFFF"/>
              </a:solidFill>
            </a:endParaRPr>
          </a:p>
        </p:txBody>
      </p:sp>
      <p:sp>
        <p:nvSpPr>
          <p:cNvPr id="9" name="Google Shape;128;p20">
            <a:extLst>
              <a:ext uri="{FF2B5EF4-FFF2-40B4-BE49-F238E27FC236}">
                <a16:creationId xmlns:a16="http://schemas.microsoft.com/office/drawing/2014/main" id="{FEB92A5C-9B1C-44BA-80B6-5ADB32980CFC}"/>
              </a:ext>
            </a:extLst>
          </p:cNvPr>
          <p:cNvSpPr txBox="1"/>
          <p:nvPr/>
        </p:nvSpPr>
        <p:spPr>
          <a:xfrm>
            <a:off x="7113253" y="2993500"/>
            <a:ext cx="2175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rPr>
              <a:t>?</a:t>
            </a:r>
            <a:endParaRPr sz="1800" dirty="0">
              <a:solidFill>
                <a:srgbClr val="FFFFFF"/>
              </a:solidFill>
            </a:endParaRPr>
          </a:p>
        </p:txBody>
      </p:sp>
      <p:sp>
        <p:nvSpPr>
          <p:cNvPr id="10" name="Google Shape;129;p20">
            <a:extLst>
              <a:ext uri="{FF2B5EF4-FFF2-40B4-BE49-F238E27FC236}">
                <a16:creationId xmlns:a16="http://schemas.microsoft.com/office/drawing/2014/main" id="{7D9A2E01-49A6-45CF-88AC-81DAC981FC0D}"/>
              </a:ext>
            </a:extLst>
          </p:cNvPr>
          <p:cNvSpPr txBox="1"/>
          <p:nvPr/>
        </p:nvSpPr>
        <p:spPr>
          <a:xfrm>
            <a:off x="6819553" y="2120275"/>
            <a:ext cx="2175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FFFF"/>
                </a:solidFill>
              </a:rPr>
              <a:t>?</a:t>
            </a:r>
            <a:endParaRPr sz="1800">
              <a:solidFill>
                <a:srgbClr val="FFFFFF"/>
              </a:solidFill>
            </a:endParaRPr>
          </a:p>
        </p:txBody>
      </p:sp>
      <p:sp>
        <p:nvSpPr>
          <p:cNvPr id="11" name="Google Shape;130;p20">
            <a:extLst>
              <a:ext uri="{FF2B5EF4-FFF2-40B4-BE49-F238E27FC236}">
                <a16:creationId xmlns:a16="http://schemas.microsoft.com/office/drawing/2014/main" id="{6388BB7E-2EB2-436A-BEC6-1FD41FA6F155}"/>
              </a:ext>
            </a:extLst>
          </p:cNvPr>
          <p:cNvSpPr txBox="1"/>
          <p:nvPr/>
        </p:nvSpPr>
        <p:spPr>
          <a:xfrm>
            <a:off x="6819553" y="4721225"/>
            <a:ext cx="2175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FFFF"/>
                </a:solidFill>
              </a:rPr>
              <a:t>?</a:t>
            </a:r>
            <a:endParaRPr sz="1800">
              <a:solidFill>
                <a:srgbClr val="FFFFFF"/>
              </a:solidFill>
            </a:endParaRPr>
          </a:p>
        </p:txBody>
      </p:sp>
      <p:sp>
        <p:nvSpPr>
          <p:cNvPr id="12" name="Google Shape;131;p20">
            <a:extLst>
              <a:ext uri="{FF2B5EF4-FFF2-40B4-BE49-F238E27FC236}">
                <a16:creationId xmlns:a16="http://schemas.microsoft.com/office/drawing/2014/main" id="{A830DDA6-23CE-4EE7-B4A6-F6C287E66F45}"/>
              </a:ext>
            </a:extLst>
          </p:cNvPr>
          <p:cNvSpPr txBox="1"/>
          <p:nvPr/>
        </p:nvSpPr>
        <p:spPr>
          <a:xfrm>
            <a:off x="7113253" y="3834000"/>
            <a:ext cx="2175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rPr>
              <a:t>?</a:t>
            </a:r>
            <a:endParaRPr sz="1800"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p:nvPr/>
        </p:nvSpPr>
        <p:spPr>
          <a:xfrm>
            <a:off x="0" y="991352"/>
            <a:ext cx="10594200" cy="545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7" name="Google Shape;137;p21"/>
          <p:cNvPicPr preferRelativeResize="0"/>
          <p:nvPr/>
        </p:nvPicPr>
        <p:blipFill rotWithShape="1">
          <a:blip r:embed="rId3">
            <a:alphaModFix/>
          </a:blip>
          <a:srcRect/>
          <a:stretch/>
        </p:blipFill>
        <p:spPr>
          <a:xfrm>
            <a:off x="6335526" y="259832"/>
            <a:ext cx="2937510" cy="731520"/>
          </a:xfrm>
          <a:prstGeom prst="rect">
            <a:avLst/>
          </a:prstGeom>
          <a:noFill/>
          <a:ln>
            <a:noFill/>
          </a:ln>
        </p:spPr>
      </p:pic>
      <p:sp>
        <p:nvSpPr>
          <p:cNvPr id="138" name="Google Shape;138;p21"/>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a:solidFill>
                  <a:srgbClr val="EEB211"/>
                </a:solidFill>
                <a:latin typeface="Calibri"/>
                <a:ea typeface="Calibri"/>
                <a:cs typeface="Calibri"/>
                <a:sym typeface="Calibri"/>
              </a:rPr>
              <a:t>COMMUNITY HEALTH MODEL</a:t>
            </a:r>
            <a:endParaRPr sz="2400" b="0" i="0" u="none" strike="noStrike" cap="none">
              <a:solidFill>
                <a:srgbClr val="EEB211"/>
              </a:solidFill>
              <a:latin typeface="Calibri"/>
              <a:ea typeface="Calibri"/>
              <a:cs typeface="Calibri"/>
              <a:sym typeface="Calibri"/>
            </a:endParaRPr>
          </a:p>
        </p:txBody>
      </p:sp>
      <p:pic>
        <p:nvPicPr>
          <p:cNvPr id="139" name="Google Shape;139;p21"/>
          <p:cNvPicPr preferRelativeResize="0"/>
          <p:nvPr/>
        </p:nvPicPr>
        <p:blipFill rotWithShape="1">
          <a:blip r:embed="rId4">
            <a:alphaModFix/>
          </a:blip>
          <a:srcRect l="1970" t="7609" r="2381" b="6213"/>
          <a:stretch/>
        </p:blipFill>
        <p:spPr>
          <a:xfrm>
            <a:off x="2381205" y="1134282"/>
            <a:ext cx="7429589" cy="5172939"/>
          </a:xfrm>
          <a:prstGeom prst="rect">
            <a:avLst/>
          </a:prstGeom>
          <a:noFill/>
          <a:ln>
            <a:noFill/>
          </a:ln>
        </p:spPr>
      </p:pic>
    </p:spTree>
    <p:extLst>
      <p:ext uri="{BB962C8B-B14F-4D97-AF65-F5344CB8AC3E}">
        <p14:creationId xmlns:p14="http://schemas.microsoft.com/office/powerpoint/2010/main" val="95727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body" idx="1"/>
          </p:nvPr>
        </p:nvSpPr>
        <p:spPr>
          <a:xfrm>
            <a:off x="317771" y="1283363"/>
            <a:ext cx="6804300" cy="4863800"/>
          </a:xfrm>
          <a:prstGeom prst="rect">
            <a:avLst/>
          </a:prstGeom>
        </p:spPr>
        <p:txBody>
          <a:bodyPr spcFirstLastPara="1" wrap="square" lIns="274300" tIns="45700" rIns="274300" bIns="45700" anchor="t" anchorCtr="0">
            <a:noAutofit/>
          </a:bodyPr>
          <a:lstStyle/>
          <a:p>
            <a:pPr marL="228600" lvl="0" indent="-191770" algn="l" rtl="0">
              <a:spcBef>
                <a:spcPts val="0"/>
              </a:spcBef>
              <a:spcAft>
                <a:spcPts val="0"/>
              </a:spcAft>
              <a:buClr>
                <a:schemeClr val="dk1"/>
              </a:buClr>
              <a:buSzPts val="1800"/>
              <a:buChar char="•"/>
            </a:pPr>
            <a:r>
              <a:rPr lang="en-US" sz="2000" dirty="0">
                <a:solidFill>
                  <a:schemeClr val="dk1"/>
                </a:solidFill>
              </a:rPr>
              <a:t>A strong and balanced foundation will be one in which the resolve of a community is to ensure that each individual be treated with dignity, fairness, and empathy.</a:t>
            </a:r>
          </a:p>
          <a:p>
            <a:pPr marL="228600" lvl="0" indent="-191770" algn="l" rtl="0">
              <a:spcBef>
                <a:spcPts val="0"/>
              </a:spcBef>
              <a:spcAft>
                <a:spcPts val="0"/>
              </a:spcAft>
              <a:buClr>
                <a:schemeClr val="dk1"/>
              </a:buClr>
              <a:buSzPts val="1800"/>
              <a:buChar char="•"/>
            </a:pPr>
            <a:endParaRPr sz="1200" dirty="0">
              <a:solidFill>
                <a:schemeClr val="dk1"/>
              </a:solidFill>
            </a:endParaRPr>
          </a:p>
          <a:p>
            <a:pPr marL="228600" lvl="0" indent="-191770" algn="l" rtl="0">
              <a:spcBef>
                <a:spcPts val="1000"/>
              </a:spcBef>
              <a:spcAft>
                <a:spcPts val="0"/>
              </a:spcAft>
              <a:buClr>
                <a:schemeClr val="dk1"/>
              </a:buClr>
              <a:buSzPts val="1800"/>
              <a:buChar char="•"/>
            </a:pPr>
            <a:r>
              <a:rPr lang="en-US" sz="2000" dirty="0">
                <a:solidFill>
                  <a:schemeClr val="dk1"/>
                </a:solidFill>
              </a:rPr>
              <a:t>The relationship between the </a:t>
            </a:r>
            <a:r>
              <a:rPr lang="en-US" sz="2000" b="1" dirty="0">
                <a:solidFill>
                  <a:schemeClr val="dk1"/>
                </a:solidFill>
              </a:rPr>
              <a:t>community</a:t>
            </a:r>
            <a:r>
              <a:rPr lang="en-US" sz="2000" dirty="0">
                <a:solidFill>
                  <a:schemeClr val="dk1"/>
                </a:solidFill>
              </a:rPr>
              <a:t> and the </a:t>
            </a:r>
            <a:r>
              <a:rPr lang="en-US" sz="2000" b="1" dirty="0">
                <a:solidFill>
                  <a:schemeClr val="dk1"/>
                </a:solidFill>
              </a:rPr>
              <a:t>individual</a:t>
            </a:r>
            <a:r>
              <a:rPr lang="en-US" sz="2000" dirty="0">
                <a:solidFill>
                  <a:schemeClr val="dk1"/>
                </a:solidFill>
              </a:rPr>
              <a:t> is symbiotic. Community health is multidimensional. </a:t>
            </a:r>
            <a:endParaRPr sz="2000" dirty="0">
              <a:solidFill>
                <a:schemeClr val="dk1"/>
              </a:solidFill>
            </a:endParaRPr>
          </a:p>
          <a:p>
            <a:pPr marL="228600" lvl="0" indent="-191770" algn="l" rtl="0">
              <a:spcBef>
                <a:spcPts val="1000"/>
              </a:spcBef>
              <a:spcAft>
                <a:spcPts val="0"/>
              </a:spcAft>
              <a:buClr>
                <a:schemeClr val="dk1"/>
              </a:buClr>
              <a:buSzPts val="1800"/>
              <a:buChar char="•"/>
            </a:pPr>
            <a:endParaRPr lang="en-US" sz="1200" dirty="0">
              <a:solidFill>
                <a:schemeClr val="dk1"/>
              </a:solidFill>
            </a:endParaRPr>
          </a:p>
          <a:p>
            <a:pPr marL="228600" lvl="0" indent="-191770" algn="l" rtl="0">
              <a:spcBef>
                <a:spcPts val="1000"/>
              </a:spcBef>
              <a:spcAft>
                <a:spcPts val="0"/>
              </a:spcAft>
              <a:buClr>
                <a:schemeClr val="dk1"/>
              </a:buClr>
              <a:buSzPts val="1800"/>
              <a:buChar char="•"/>
            </a:pPr>
            <a:r>
              <a:rPr lang="en-US" sz="2000" dirty="0">
                <a:solidFill>
                  <a:schemeClr val="dk1"/>
                </a:solidFill>
              </a:rPr>
              <a:t>The model identifies five (overlapping and interwoven) aspects of community health: </a:t>
            </a:r>
            <a:r>
              <a:rPr lang="en-US" sz="2000" b="1" dirty="0">
                <a:solidFill>
                  <a:schemeClr val="dk1"/>
                </a:solidFill>
              </a:rPr>
              <a:t>(1) economic stability</a:t>
            </a:r>
            <a:r>
              <a:rPr lang="en-US" sz="2000" dirty="0">
                <a:solidFill>
                  <a:schemeClr val="dk1"/>
                </a:solidFill>
              </a:rPr>
              <a:t>,</a:t>
            </a:r>
            <a:r>
              <a:rPr lang="en-US" sz="2000" b="1" dirty="0">
                <a:solidFill>
                  <a:schemeClr val="dk1"/>
                </a:solidFill>
              </a:rPr>
              <a:t> (2) neighborhood and environment</a:t>
            </a:r>
            <a:r>
              <a:rPr lang="en-US" sz="2000" dirty="0">
                <a:solidFill>
                  <a:schemeClr val="dk1"/>
                </a:solidFill>
              </a:rPr>
              <a:t>, </a:t>
            </a:r>
            <a:r>
              <a:rPr lang="en-US" sz="2000" b="1" dirty="0">
                <a:solidFill>
                  <a:schemeClr val="dk1"/>
                </a:solidFill>
              </a:rPr>
              <a:t>(3) education</a:t>
            </a:r>
            <a:r>
              <a:rPr lang="en-US" sz="2000" dirty="0">
                <a:solidFill>
                  <a:schemeClr val="dk1"/>
                </a:solidFill>
              </a:rPr>
              <a:t>,</a:t>
            </a:r>
            <a:r>
              <a:rPr lang="en-US" sz="2000" b="1" dirty="0">
                <a:solidFill>
                  <a:schemeClr val="dk1"/>
                </a:solidFill>
              </a:rPr>
              <a:t> (4) food</a:t>
            </a:r>
            <a:r>
              <a:rPr lang="en-US" sz="2000" dirty="0">
                <a:solidFill>
                  <a:schemeClr val="dk1"/>
                </a:solidFill>
              </a:rPr>
              <a:t>,</a:t>
            </a:r>
            <a:r>
              <a:rPr lang="en-US" sz="2000" b="1" dirty="0">
                <a:solidFill>
                  <a:schemeClr val="dk1"/>
                </a:solidFill>
              </a:rPr>
              <a:t> (5) social context and culture</a:t>
            </a:r>
            <a:r>
              <a:rPr lang="en-US" sz="2000" dirty="0">
                <a:solidFill>
                  <a:schemeClr val="dk1"/>
                </a:solidFill>
              </a:rPr>
              <a:t>, and </a:t>
            </a:r>
            <a:r>
              <a:rPr lang="en-US" sz="2000" b="1" dirty="0">
                <a:solidFill>
                  <a:schemeClr val="dk1"/>
                </a:solidFill>
              </a:rPr>
              <a:t>(6) policies and institutions</a:t>
            </a:r>
            <a:r>
              <a:rPr lang="en-US" sz="2000" dirty="0">
                <a:solidFill>
                  <a:schemeClr val="dk1"/>
                </a:solidFill>
              </a:rPr>
              <a:t>. Each aspect of community health contributes to the </a:t>
            </a:r>
            <a:r>
              <a:rPr lang="en-US" sz="2000" b="1" dirty="0">
                <a:solidFill>
                  <a:schemeClr val="dk1"/>
                </a:solidFill>
              </a:rPr>
              <a:t>health outcomes</a:t>
            </a:r>
            <a:r>
              <a:rPr lang="en-US" sz="2000" dirty="0">
                <a:solidFill>
                  <a:schemeClr val="dk1"/>
                </a:solidFill>
              </a:rPr>
              <a:t> of the community.</a:t>
            </a:r>
            <a:endParaRPr dirty="0"/>
          </a:p>
        </p:txBody>
      </p:sp>
      <p:sp>
        <p:nvSpPr>
          <p:cNvPr id="145" name="Google Shape;145;p22"/>
          <p:cNvSpPr txBox="1">
            <a:spLocks noGrp="1"/>
          </p:cNvSpPr>
          <p:nvPr>
            <p:ph type="title"/>
          </p:nvPr>
        </p:nvSpPr>
        <p:spPr>
          <a:xfrm>
            <a:off x="0" y="0"/>
            <a:ext cx="7687800" cy="9915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a:t>COMMUNITY HEALTH MODEL EXPLAINED</a:t>
            </a:r>
            <a:endParaRPr/>
          </a:p>
        </p:txBody>
      </p:sp>
      <p:pic>
        <p:nvPicPr>
          <p:cNvPr id="146" name="Google Shape;146;p22"/>
          <p:cNvPicPr preferRelativeResize="0"/>
          <p:nvPr/>
        </p:nvPicPr>
        <p:blipFill rotWithShape="1">
          <a:blip r:embed="rId3">
            <a:alphaModFix/>
          </a:blip>
          <a:srcRect l="27588" t="7599" r="20109" b="10593"/>
          <a:stretch/>
        </p:blipFill>
        <p:spPr>
          <a:xfrm>
            <a:off x="7415850" y="1283363"/>
            <a:ext cx="4018702" cy="4857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p:nvPr/>
        </p:nvSpPr>
        <p:spPr>
          <a:xfrm>
            <a:off x="0" y="991352"/>
            <a:ext cx="10594110" cy="54586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2" name="Google Shape;152;p23"/>
          <p:cNvPicPr preferRelativeResize="0"/>
          <p:nvPr/>
        </p:nvPicPr>
        <p:blipFill rotWithShape="1">
          <a:blip r:embed="rId3">
            <a:alphaModFix/>
          </a:blip>
          <a:srcRect/>
          <a:stretch/>
        </p:blipFill>
        <p:spPr>
          <a:xfrm>
            <a:off x="6364564" y="259832"/>
            <a:ext cx="2937510" cy="731520"/>
          </a:xfrm>
          <a:prstGeom prst="rect">
            <a:avLst/>
          </a:prstGeom>
          <a:noFill/>
          <a:ln>
            <a:noFill/>
          </a:ln>
        </p:spPr>
      </p:pic>
      <p:sp>
        <p:nvSpPr>
          <p:cNvPr id="153" name="Google Shape;153;p23"/>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a:solidFill>
                  <a:srgbClr val="EEB211"/>
                </a:solidFill>
                <a:latin typeface="Calibri"/>
                <a:ea typeface="Calibri"/>
                <a:cs typeface="Calibri"/>
                <a:sym typeface="Calibri"/>
              </a:rPr>
              <a:t>PROCESS MODEL OF COMMUNITY HEALTH </a:t>
            </a:r>
            <a:endParaRPr sz="2400" b="0" i="0" u="none" strike="noStrike" cap="none">
              <a:solidFill>
                <a:srgbClr val="EEB211"/>
              </a:solidFill>
              <a:latin typeface="Calibri"/>
              <a:ea typeface="Calibri"/>
              <a:cs typeface="Calibri"/>
              <a:sym typeface="Calibri"/>
            </a:endParaRPr>
          </a:p>
        </p:txBody>
      </p:sp>
      <p:pic>
        <p:nvPicPr>
          <p:cNvPr id="154" name="Google Shape;154;p23" descr="https://lh3.googleusercontent.com/IlEAwSQG7r-ELOmbFD7NOT3vtkn802MObeJ5LaFEKPBygDI6q6Op3wJ0DuhVyCJpyeSEQ_EiAd6Wpnfon0XXblu7xx-aDOJ9a_IklXpo0zC4OO2ctdisYzG8ho4SrK4C_K5xJvrG"/>
          <p:cNvPicPr preferRelativeResize="0"/>
          <p:nvPr/>
        </p:nvPicPr>
        <p:blipFill rotWithShape="1">
          <a:blip r:embed="rId4">
            <a:alphaModFix/>
          </a:blip>
          <a:srcRect l="54323" t="19575" b="20015"/>
          <a:stretch/>
        </p:blipFill>
        <p:spPr>
          <a:xfrm>
            <a:off x="3418518" y="1072224"/>
            <a:ext cx="5354964" cy="52969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4"/>
          <p:cNvPicPr preferRelativeResize="0"/>
          <p:nvPr/>
        </p:nvPicPr>
        <p:blipFill rotWithShape="1">
          <a:blip r:embed="rId3">
            <a:alphaModFix/>
          </a:blip>
          <a:srcRect/>
          <a:stretch/>
        </p:blipFill>
        <p:spPr>
          <a:xfrm>
            <a:off x="6348786" y="259832"/>
            <a:ext cx="2937510" cy="731520"/>
          </a:xfrm>
          <a:prstGeom prst="rect">
            <a:avLst/>
          </a:prstGeom>
          <a:noFill/>
          <a:ln>
            <a:noFill/>
          </a:ln>
        </p:spPr>
      </p:pic>
      <p:sp>
        <p:nvSpPr>
          <p:cNvPr id="160" name="Google Shape;160;p24"/>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a:t>PROCESS MODEL EXPLAINED</a:t>
            </a:r>
            <a:endParaRPr sz="2400" b="0" i="0" u="none" strike="noStrike" cap="none">
              <a:solidFill>
                <a:srgbClr val="EEB211"/>
              </a:solidFill>
              <a:latin typeface="Calibri"/>
              <a:ea typeface="Calibri"/>
              <a:cs typeface="Calibri"/>
              <a:sym typeface="Calibri"/>
            </a:endParaRPr>
          </a:p>
        </p:txBody>
      </p:sp>
      <p:sp>
        <p:nvSpPr>
          <p:cNvPr id="161" name="Google Shape;161;p24"/>
          <p:cNvSpPr txBox="1"/>
          <p:nvPr/>
        </p:nvSpPr>
        <p:spPr>
          <a:xfrm>
            <a:off x="764309" y="1627734"/>
            <a:ext cx="4978200" cy="4730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202"/>
              <a:buFont typeface="Arial"/>
              <a:buNone/>
            </a:pPr>
            <a:r>
              <a:rPr lang="en-US" sz="1600" b="1" i="0" u="none" strike="noStrike" cap="none" dirty="0">
                <a:solidFill>
                  <a:schemeClr val="dk1"/>
                </a:solidFill>
                <a:latin typeface="Calibri"/>
                <a:ea typeface="Calibri"/>
                <a:cs typeface="Calibri"/>
                <a:sym typeface="Calibri"/>
              </a:rPr>
              <a:t>1. Identify Community-Specific Goals </a:t>
            </a:r>
            <a:endParaRPr sz="1600" b="0" i="0" u="none" strike="noStrike" cap="none" dirty="0">
              <a:solidFill>
                <a:srgbClr val="262626"/>
              </a:solidFill>
              <a:latin typeface="Calibri"/>
              <a:ea typeface="Calibri"/>
              <a:cs typeface="Calibri"/>
              <a:sym typeface="Calibri"/>
            </a:endParaRPr>
          </a:p>
          <a:p>
            <a:pPr marL="685800" marR="0" lvl="1" indent="-241173"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Understand and describe the community. </a:t>
            </a:r>
            <a:endParaRPr sz="1600" b="0" i="0" u="none" strike="noStrike" cap="none" dirty="0">
              <a:solidFill>
                <a:srgbClr val="262626"/>
              </a:solidFill>
              <a:latin typeface="Calibri"/>
              <a:ea typeface="Calibri"/>
              <a:cs typeface="Calibri"/>
              <a:sym typeface="Calibri"/>
            </a:endParaRPr>
          </a:p>
          <a:p>
            <a:pPr marL="685800" marR="0" lvl="1" indent="-241173"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Use GIS (geographical information systems), public health datasets, previous studies </a:t>
            </a:r>
            <a:endParaRPr sz="1600" b="0" i="0" u="none" strike="noStrike" cap="none" dirty="0">
              <a:solidFill>
                <a:srgbClr val="262626"/>
              </a:solidFill>
              <a:latin typeface="Calibri"/>
              <a:ea typeface="Calibri"/>
              <a:cs typeface="Calibri"/>
              <a:sym typeface="Calibri"/>
            </a:endParaRPr>
          </a:p>
          <a:p>
            <a:pPr marL="685800" marR="0" lvl="1" indent="-241173"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Develop communication methods to promote interest, and encourage community participation </a:t>
            </a:r>
            <a:endParaRPr sz="1600" b="0" i="0" u="none" strike="noStrike" cap="none" dirty="0">
              <a:solidFill>
                <a:srgbClr val="262626"/>
              </a:solidFill>
              <a:latin typeface="Calibri"/>
              <a:ea typeface="Calibri"/>
              <a:cs typeface="Calibri"/>
              <a:sym typeface="Calibri"/>
            </a:endParaRPr>
          </a:p>
          <a:p>
            <a:pPr marL="685800" marR="0" lvl="1" indent="-241173"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Conduct public forums, listening sessions, surveys, interviews, asset mapping, and other CBPR (Community-Based Participatory Research) </a:t>
            </a:r>
            <a:endParaRPr sz="1600" b="0" i="0" u="none" strike="noStrike" cap="none" dirty="0">
              <a:solidFill>
                <a:srgbClr val="262626"/>
              </a:solidFill>
              <a:latin typeface="Calibri"/>
              <a:ea typeface="Calibri"/>
              <a:cs typeface="Calibri"/>
              <a:sym typeface="Calibri"/>
            </a:endParaRPr>
          </a:p>
          <a:p>
            <a:pPr marL="685800" marR="0" lvl="1" indent="-241173"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Identify facilitators and barriers </a:t>
            </a:r>
            <a:endParaRPr sz="1600" b="0" i="0" u="none" strike="noStrike" cap="none" dirty="0">
              <a:solidFill>
                <a:srgbClr val="262626"/>
              </a:solidFill>
              <a:latin typeface="Calibri"/>
              <a:ea typeface="Calibri"/>
              <a:cs typeface="Calibri"/>
              <a:sym typeface="Calibri"/>
            </a:endParaRPr>
          </a:p>
        </p:txBody>
      </p:sp>
      <p:sp>
        <p:nvSpPr>
          <p:cNvPr id="162" name="Google Shape;162;p24"/>
          <p:cNvSpPr txBox="1"/>
          <p:nvPr/>
        </p:nvSpPr>
        <p:spPr>
          <a:xfrm>
            <a:off x="6230046" y="1627734"/>
            <a:ext cx="5262300" cy="4709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2"/>
              <a:buFont typeface="Arial"/>
              <a:buNone/>
            </a:pPr>
            <a:r>
              <a:rPr lang="en-US" sz="1600" b="1" i="0" u="none" strike="noStrike" cap="none" dirty="0">
                <a:solidFill>
                  <a:schemeClr val="dk1"/>
                </a:solidFill>
                <a:latin typeface="Calibri"/>
                <a:ea typeface="Calibri"/>
                <a:cs typeface="Calibri"/>
                <a:sym typeface="Calibri"/>
              </a:rPr>
              <a:t>2. Identify Resources Internal &amp; External to the Community </a:t>
            </a:r>
            <a:endParaRPr sz="1600" b="0" i="0" u="none" strike="noStrike" cap="none" dirty="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chemeClr val="dk1"/>
              </a:buClr>
              <a:buSzPts val="1202"/>
              <a:buFont typeface="Arial"/>
              <a:buNone/>
            </a:pP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a:t>
            </a:r>
            <a:r>
              <a:rPr lang="en-US" sz="1600" b="0" i="0" u="none" strike="noStrike" cap="none" dirty="0">
                <a:solidFill>
                  <a:schemeClr val="dk1"/>
                </a:solidFill>
                <a:latin typeface="Calibri"/>
                <a:ea typeface="Calibri"/>
                <a:cs typeface="Calibri"/>
                <a:sym typeface="Calibri"/>
              </a:rPr>
              <a:t>. Internal </a:t>
            </a:r>
            <a:r>
              <a:rPr lang="en-US" sz="1600" dirty="0">
                <a:solidFill>
                  <a:schemeClr val="dk1"/>
                </a:solidFill>
                <a:latin typeface="Calibri"/>
                <a:ea typeface="Calibri"/>
                <a:cs typeface="Calibri"/>
                <a:sym typeface="Calibri"/>
              </a:rPr>
              <a:t>support</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Recruit and organiz</a:t>
            </a:r>
            <a:r>
              <a:rPr lang="en-US" sz="1600" dirty="0">
                <a:solidFill>
                  <a:schemeClr val="dk1"/>
                </a:solidFill>
                <a:latin typeface="Calibri"/>
                <a:ea typeface="Calibri"/>
                <a:cs typeface="Calibri"/>
                <a:sym typeface="Calibri"/>
              </a:rPr>
              <a:t>e</a:t>
            </a:r>
            <a:r>
              <a:rPr lang="en-US" sz="1600" b="0" i="0" u="none" strike="noStrike" cap="none" dirty="0">
                <a:solidFill>
                  <a:schemeClr val="dk1"/>
                </a:solidFill>
                <a:latin typeface="Calibri"/>
                <a:ea typeface="Calibri"/>
                <a:cs typeface="Calibri"/>
                <a:sym typeface="Calibri"/>
              </a:rPr>
              <a:t> leaders and volunteers from the community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Individuals – “head, hands, heart”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Local health department/clinics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Professional organizations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Local businesses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Global-local connections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Survivorship support groups </a:t>
            </a:r>
            <a:endParaRPr sz="1600" b="0" i="0" u="none" strike="noStrike" cap="none" dirty="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chemeClr val="dk1"/>
              </a:buClr>
              <a:buSzPts val="1202"/>
              <a:buFont typeface="Arial"/>
              <a:buNone/>
            </a:pPr>
            <a:r>
              <a:rPr lang="en-US" sz="1600" b="0" i="0" u="none" strike="noStrike" cap="none" dirty="0">
                <a:solidFill>
                  <a:schemeClr val="dk1"/>
                </a:solidFill>
                <a:latin typeface="Calibri"/>
                <a:ea typeface="Calibri"/>
                <a:cs typeface="Calibri"/>
                <a:sym typeface="Calibri"/>
              </a:rPr>
              <a:t>     ii. External support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Federal/state initiatives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Grants/funding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Federal programs available </a:t>
            </a:r>
            <a:endParaRPr sz="1600" b="0" i="0" u="none" strike="noStrike" cap="none" dirty="0">
              <a:solidFill>
                <a:schemeClr val="dk1"/>
              </a:solidFill>
              <a:latin typeface="Calibri"/>
              <a:ea typeface="Calibri"/>
              <a:cs typeface="Calibri"/>
              <a:sym typeface="Calibri"/>
            </a:endParaRPr>
          </a:p>
          <a:p>
            <a:pPr marL="1143000" marR="0" lvl="1" indent="-241172" algn="l" rtl="0">
              <a:lnSpc>
                <a:spcPct val="115000"/>
              </a:lnSpc>
              <a:spcBef>
                <a:spcPts val="0"/>
              </a:spcBef>
              <a:spcAft>
                <a:spcPts val="0"/>
              </a:spcAft>
              <a:buClr>
                <a:schemeClr val="dk1"/>
              </a:buClr>
              <a:buSzPts val="1400"/>
              <a:buFont typeface="Nunito"/>
              <a:buChar char="•"/>
            </a:pPr>
            <a:r>
              <a:rPr lang="en-US" sz="1600" b="0" i="0" u="none" strike="noStrike" cap="none" dirty="0">
                <a:solidFill>
                  <a:schemeClr val="dk1"/>
                </a:solidFill>
                <a:latin typeface="Calibri"/>
                <a:ea typeface="Calibri"/>
                <a:cs typeface="Calibri"/>
                <a:sym typeface="Calibri"/>
              </a:rPr>
              <a:t>Foundations </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dirty="0">
              <a:solidFill>
                <a:schemeClr val="dk1"/>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5"/>
          <p:cNvPicPr preferRelativeResize="0"/>
          <p:nvPr/>
        </p:nvPicPr>
        <p:blipFill rotWithShape="1">
          <a:blip r:embed="rId3">
            <a:alphaModFix/>
          </a:blip>
          <a:srcRect/>
          <a:stretch/>
        </p:blipFill>
        <p:spPr>
          <a:xfrm>
            <a:off x="6348786" y="259832"/>
            <a:ext cx="2937510" cy="731520"/>
          </a:xfrm>
          <a:prstGeom prst="rect">
            <a:avLst/>
          </a:prstGeom>
          <a:noFill/>
          <a:ln>
            <a:noFill/>
          </a:ln>
        </p:spPr>
      </p:pic>
      <p:sp>
        <p:nvSpPr>
          <p:cNvPr id="168" name="Google Shape;168;p25"/>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lvl="0" indent="0" algn="l" rtl="0">
              <a:spcBef>
                <a:spcPts val="0"/>
              </a:spcBef>
              <a:spcAft>
                <a:spcPts val="0"/>
              </a:spcAft>
              <a:buClr>
                <a:srgbClr val="EEB211"/>
              </a:buClr>
              <a:buSzPts val="2400"/>
              <a:buFont typeface="Calibri"/>
              <a:buNone/>
            </a:pPr>
            <a:r>
              <a:rPr lang="en-US"/>
              <a:t>PROCESS MODEL EXPLAINED</a:t>
            </a:r>
            <a:endParaRPr/>
          </a:p>
        </p:txBody>
      </p:sp>
      <p:sp>
        <p:nvSpPr>
          <p:cNvPr id="169" name="Google Shape;169;p25"/>
          <p:cNvSpPr txBox="1"/>
          <p:nvPr/>
        </p:nvSpPr>
        <p:spPr>
          <a:xfrm>
            <a:off x="499993" y="1469156"/>
            <a:ext cx="5135563" cy="4730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500" b="1" i="0" u="none" strike="noStrike" cap="none" dirty="0">
                <a:solidFill>
                  <a:srgbClr val="262626"/>
                </a:solidFill>
                <a:latin typeface="Calibri"/>
                <a:ea typeface="Calibri"/>
                <a:cs typeface="Calibri"/>
                <a:sym typeface="Calibri"/>
              </a:rPr>
              <a:t>3. Brainstorm, Evaluate, and Choose Solution </a:t>
            </a:r>
            <a:endParaRPr sz="1500" b="0" i="0" u="none" strike="noStrike" cap="none" dirty="0">
              <a:solidFill>
                <a:srgbClr val="262626"/>
              </a:solidFill>
              <a:latin typeface="Calibri"/>
              <a:ea typeface="Calibri"/>
              <a:cs typeface="Calibri"/>
              <a:sym typeface="Calibri"/>
            </a:endParaRPr>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Analyze community goals to design, choose, and adapt interventions for different cultures and communities </a:t>
            </a:r>
            <a:endParaRPr dirty="0"/>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Consider sustainability, empowerment, and efficacy </a:t>
            </a:r>
            <a:endParaRPr dirty="0"/>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Consider broad-based cost-benefit analysis</a:t>
            </a:r>
            <a:endParaRPr dirty="0"/>
          </a:p>
          <a:p>
            <a:pPr marL="628650" marR="0" lvl="0" indent="0" algn="l" rtl="0">
              <a:lnSpc>
                <a:spcPct val="115000"/>
              </a:lnSpc>
              <a:spcBef>
                <a:spcPts val="0"/>
              </a:spcBef>
              <a:spcAft>
                <a:spcPts val="0"/>
              </a:spcAft>
              <a:buClr>
                <a:srgbClr val="262626"/>
              </a:buClr>
              <a:buSzPts val="1500"/>
              <a:buFont typeface="Arial"/>
              <a:buNone/>
            </a:pPr>
            <a:endParaRPr sz="1500" b="0" i="0" u="none" strike="noStrike" cap="none" dirty="0">
              <a:solidFill>
                <a:srgbClr val="262626"/>
              </a:solidFill>
              <a:latin typeface="Calibri"/>
              <a:ea typeface="Calibri"/>
              <a:cs typeface="Calibri"/>
              <a:sym typeface="Calibri"/>
            </a:endParaRPr>
          </a:p>
          <a:p>
            <a:pPr marL="0" marR="0" lvl="0" indent="0" algn="l" rtl="0">
              <a:lnSpc>
                <a:spcPct val="115000"/>
              </a:lnSpc>
              <a:spcBef>
                <a:spcPts val="0"/>
              </a:spcBef>
              <a:spcAft>
                <a:spcPts val="0"/>
              </a:spcAft>
              <a:buClr>
                <a:srgbClr val="262626"/>
              </a:buClr>
              <a:buSzPts val="1500"/>
              <a:buFont typeface="Arial"/>
              <a:buNone/>
            </a:pPr>
            <a:r>
              <a:rPr lang="en-US" sz="1500" b="1" i="0" u="none" strike="noStrike" cap="none" dirty="0">
                <a:solidFill>
                  <a:srgbClr val="262626"/>
                </a:solidFill>
                <a:latin typeface="Calibri"/>
                <a:ea typeface="Calibri"/>
                <a:cs typeface="Calibri"/>
                <a:sym typeface="Calibri"/>
              </a:rPr>
              <a:t>4. Implement Intervention </a:t>
            </a:r>
            <a:endParaRPr sz="1500" b="0" i="0" u="none" strike="noStrike" cap="none" dirty="0">
              <a:solidFill>
                <a:srgbClr val="262626"/>
              </a:solidFill>
              <a:latin typeface="Calibri"/>
              <a:ea typeface="Calibri"/>
              <a:cs typeface="Calibri"/>
              <a:sym typeface="Calibri"/>
            </a:endParaRPr>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Empower the community through education and skill enhancement </a:t>
            </a:r>
            <a:endParaRPr dirty="0"/>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Improve support, incentives, and resources </a:t>
            </a:r>
            <a:endParaRPr dirty="0"/>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Increase access and opportunities</a:t>
            </a:r>
            <a:endParaRPr lang="en-US" sz="1500" dirty="0">
              <a:solidFill>
                <a:srgbClr val="262626"/>
              </a:solidFill>
              <a:latin typeface="Calibri"/>
              <a:ea typeface="Calibri"/>
              <a:cs typeface="Calibri"/>
              <a:sym typeface="Calibri"/>
            </a:endParaRPr>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Remove barriers </a:t>
            </a:r>
            <a:endParaRPr dirty="0"/>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Change policy </a:t>
            </a:r>
            <a:endParaRPr dirty="0"/>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Change the physical and social environment </a:t>
            </a:r>
            <a:endParaRPr dirty="0"/>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Use community building events </a:t>
            </a:r>
            <a:endParaRPr dirty="0"/>
          </a:p>
          <a:p>
            <a:pPr marL="628650" marR="0" lvl="1" indent="-184150" algn="l" rtl="0">
              <a:lnSpc>
                <a:spcPct val="115000"/>
              </a:lnSpc>
              <a:spcBef>
                <a:spcPts val="0"/>
              </a:spcBef>
              <a:spcAft>
                <a:spcPts val="0"/>
              </a:spcAft>
              <a:buClr>
                <a:srgbClr val="262626"/>
              </a:buClr>
              <a:buSzPts val="1400"/>
              <a:buFont typeface="Nunito"/>
              <a:buChar char="•"/>
            </a:pPr>
            <a:r>
              <a:rPr lang="en-US" sz="1500" b="0" i="0" u="none" strike="noStrike" cap="none" dirty="0">
                <a:solidFill>
                  <a:srgbClr val="262626"/>
                </a:solidFill>
                <a:latin typeface="Calibri"/>
                <a:ea typeface="Calibri"/>
                <a:cs typeface="Calibri"/>
                <a:sym typeface="Calibri"/>
              </a:rPr>
              <a:t>Develop proper methods of media and communication to advocate intervention  </a:t>
            </a:r>
            <a:endParaRPr sz="1500" b="0" i="0" u="none" strike="noStrike" cap="none" dirty="0">
              <a:solidFill>
                <a:srgbClr val="262626"/>
              </a:solidFill>
              <a:latin typeface="Calibri"/>
              <a:ea typeface="Calibri"/>
              <a:cs typeface="Calibri"/>
              <a:sym typeface="Calibri"/>
            </a:endParaRPr>
          </a:p>
        </p:txBody>
      </p:sp>
      <p:sp>
        <p:nvSpPr>
          <p:cNvPr id="170" name="Google Shape;170;p25"/>
          <p:cNvSpPr txBox="1"/>
          <p:nvPr/>
        </p:nvSpPr>
        <p:spPr>
          <a:xfrm>
            <a:off x="6227383" y="1469156"/>
            <a:ext cx="5335562" cy="4709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500"/>
              <a:buFont typeface="Arial"/>
              <a:buNone/>
            </a:pPr>
            <a:r>
              <a:rPr lang="en-US" sz="1500" b="1" i="0" u="none" strike="noStrike" cap="none" dirty="0">
                <a:solidFill>
                  <a:schemeClr val="dk1"/>
                </a:solidFill>
                <a:latin typeface="Calibri"/>
                <a:ea typeface="Calibri"/>
                <a:cs typeface="Calibri"/>
                <a:sym typeface="Calibri"/>
              </a:rPr>
              <a:t>5. Evaluate, Monitor &amp; Maintain </a:t>
            </a:r>
            <a:endParaRPr sz="1500" b="0" i="0" u="none" strike="noStrike" cap="none" dirty="0">
              <a:solidFill>
                <a:schemeClr val="dk1"/>
              </a:solidFill>
              <a:latin typeface="Calibri"/>
              <a:ea typeface="Calibri"/>
              <a:cs typeface="Calibri"/>
              <a:sym typeface="Calibri"/>
            </a:endParaRPr>
          </a:p>
          <a:p>
            <a:pPr marL="628650" marR="0" lvl="1" indent="-184150" algn="l" rtl="0">
              <a:lnSpc>
                <a:spcPct val="115000"/>
              </a:lnSpc>
              <a:spcBef>
                <a:spcPts val="0"/>
              </a:spcBef>
              <a:spcAft>
                <a:spcPts val="0"/>
              </a:spcAft>
              <a:buClr>
                <a:schemeClr val="dk1"/>
              </a:buClr>
              <a:buSzPts val="1400"/>
              <a:buFont typeface="Nunito"/>
              <a:buChar char="•"/>
            </a:pPr>
            <a:r>
              <a:rPr lang="en-US" sz="1500" b="0" i="0" u="none" strike="noStrike" cap="none" dirty="0">
                <a:solidFill>
                  <a:schemeClr val="dk1"/>
                </a:solidFill>
                <a:latin typeface="Calibri"/>
                <a:ea typeface="Calibri"/>
                <a:cs typeface="Calibri"/>
                <a:sym typeface="Calibri"/>
              </a:rPr>
              <a:t>Gather and use community-level indicators, surveys, interviews, and other feedback </a:t>
            </a:r>
            <a:endParaRPr sz="1500" b="0" i="0" u="none" strike="noStrike" cap="none" dirty="0">
              <a:solidFill>
                <a:schemeClr val="dk1"/>
              </a:solidFill>
              <a:latin typeface="Calibri"/>
              <a:ea typeface="Calibri"/>
              <a:cs typeface="Calibri"/>
              <a:sym typeface="Calibri"/>
            </a:endParaRPr>
          </a:p>
          <a:p>
            <a:pPr marL="628650" marR="0" lvl="1" indent="-184150" algn="l" rtl="0">
              <a:lnSpc>
                <a:spcPct val="115000"/>
              </a:lnSpc>
              <a:spcBef>
                <a:spcPts val="0"/>
              </a:spcBef>
              <a:spcAft>
                <a:spcPts val="0"/>
              </a:spcAft>
              <a:buClr>
                <a:schemeClr val="dk1"/>
              </a:buClr>
              <a:buSzPts val="1400"/>
              <a:buFont typeface="Nunito"/>
              <a:buChar char="•"/>
            </a:pPr>
            <a:r>
              <a:rPr lang="en-US" sz="1500" b="0" i="0" u="none" strike="noStrike" cap="none" dirty="0">
                <a:solidFill>
                  <a:schemeClr val="dk1"/>
                </a:solidFill>
                <a:latin typeface="Calibri"/>
                <a:ea typeface="Calibri"/>
                <a:cs typeface="Calibri"/>
                <a:sym typeface="Calibri"/>
              </a:rPr>
              <a:t>Routinely reevaluate implementation </a:t>
            </a:r>
            <a:endParaRPr sz="1500" b="0" i="0" u="none" strike="noStrike" cap="none" dirty="0">
              <a:solidFill>
                <a:schemeClr val="dk1"/>
              </a:solidFill>
              <a:latin typeface="Calibri"/>
              <a:ea typeface="Calibri"/>
              <a:cs typeface="Calibri"/>
              <a:sym typeface="Calibri"/>
            </a:endParaRPr>
          </a:p>
          <a:p>
            <a:pPr marL="628650" marR="0" lvl="1" indent="-184150" algn="l" rtl="0">
              <a:lnSpc>
                <a:spcPct val="115000"/>
              </a:lnSpc>
              <a:spcBef>
                <a:spcPts val="0"/>
              </a:spcBef>
              <a:spcAft>
                <a:spcPts val="0"/>
              </a:spcAft>
              <a:buClr>
                <a:schemeClr val="dk1"/>
              </a:buClr>
              <a:buSzPts val="1400"/>
              <a:buFont typeface="Nunito"/>
              <a:buChar char="•"/>
            </a:pPr>
            <a:r>
              <a:rPr lang="en-US" sz="1500" b="0" i="0" u="none" strike="noStrike" cap="none" dirty="0">
                <a:solidFill>
                  <a:schemeClr val="dk1"/>
                </a:solidFill>
                <a:latin typeface="Calibri"/>
                <a:ea typeface="Calibri"/>
                <a:cs typeface="Calibri"/>
                <a:sym typeface="Calibri"/>
              </a:rPr>
              <a:t>Create a formal public reporting process</a:t>
            </a:r>
            <a:endParaRPr sz="15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p:nvPr/>
        </p:nvSpPr>
        <p:spPr>
          <a:xfrm>
            <a:off x="0" y="991352"/>
            <a:ext cx="10594110" cy="54586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6" name="Google Shape;176;p26"/>
          <p:cNvPicPr preferRelativeResize="0"/>
          <p:nvPr/>
        </p:nvPicPr>
        <p:blipFill rotWithShape="1">
          <a:blip r:embed="rId3">
            <a:alphaModFix/>
          </a:blip>
          <a:srcRect/>
          <a:stretch/>
        </p:blipFill>
        <p:spPr>
          <a:xfrm>
            <a:off x="6348786" y="259832"/>
            <a:ext cx="2937510" cy="731520"/>
          </a:xfrm>
          <a:prstGeom prst="rect">
            <a:avLst/>
          </a:prstGeom>
          <a:noFill/>
          <a:ln>
            <a:noFill/>
          </a:ln>
        </p:spPr>
      </p:pic>
      <p:sp>
        <p:nvSpPr>
          <p:cNvPr id="177" name="Google Shape;177;p26"/>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dirty="0"/>
              <a:t>THE LINK BETWEEN THE COMMUNITY HEALTH MODEL AND THE PROCESS MODEL</a:t>
            </a:r>
            <a:endParaRPr sz="2400" b="0" i="0" u="none" strike="noStrike" cap="none" dirty="0">
              <a:solidFill>
                <a:srgbClr val="EEB211"/>
              </a:solidFill>
              <a:latin typeface="Calibri"/>
              <a:ea typeface="Calibri"/>
              <a:cs typeface="Calibri"/>
              <a:sym typeface="Calibri"/>
            </a:endParaRPr>
          </a:p>
        </p:txBody>
      </p:sp>
      <p:grpSp>
        <p:nvGrpSpPr>
          <p:cNvPr id="178" name="Google Shape;178;p26"/>
          <p:cNvGrpSpPr/>
          <p:nvPr/>
        </p:nvGrpSpPr>
        <p:grpSpPr>
          <a:xfrm>
            <a:off x="1573112" y="1103849"/>
            <a:ext cx="8479602" cy="5233695"/>
            <a:chOff x="1545402" y="991352"/>
            <a:chExt cx="8479602" cy="5233695"/>
          </a:xfrm>
        </p:grpSpPr>
        <p:pic>
          <p:nvPicPr>
            <p:cNvPr id="179" name="Google Shape;179;p26" descr="https://lh6.googleusercontent.com/eJGoYW6tTmvxVYopeWf9datV61ExYemoWz_WHsCd9DcxVVszqlcRq3P1Jdli2u6t4YPlkNxRz2izk2iZk8vgaXsjnNqlOpU0XMjsz8MvBq2Ly3JF0rzJ2lkGldKEkxt7C0zOXvZ8"/>
            <p:cNvPicPr preferRelativeResize="0"/>
            <p:nvPr/>
          </p:nvPicPr>
          <p:blipFill rotWithShape="1">
            <a:blip r:embed="rId4">
              <a:alphaModFix/>
            </a:blip>
            <a:srcRect/>
            <a:stretch/>
          </p:blipFill>
          <p:spPr>
            <a:xfrm>
              <a:off x="1545402" y="991352"/>
              <a:ext cx="8282090" cy="5233695"/>
            </a:xfrm>
            <a:prstGeom prst="rect">
              <a:avLst/>
            </a:prstGeom>
            <a:noFill/>
            <a:ln>
              <a:noFill/>
            </a:ln>
          </p:spPr>
        </p:pic>
        <p:pic>
          <p:nvPicPr>
            <p:cNvPr id="180" name="Google Shape;180;p26"/>
            <p:cNvPicPr preferRelativeResize="0"/>
            <p:nvPr/>
          </p:nvPicPr>
          <p:blipFill rotWithShape="1">
            <a:blip r:embed="rId5">
              <a:alphaModFix/>
            </a:blip>
            <a:srcRect l="1751" t="7896" r="2535" b="6456"/>
            <a:stretch/>
          </p:blipFill>
          <p:spPr>
            <a:xfrm>
              <a:off x="5110319" y="2808244"/>
              <a:ext cx="4914685" cy="3398331"/>
            </a:xfrm>
            <a:prstGeom prst="rect">
              <a:avLst/>
            </a:prstGeom>
            <a:noFill/>
            <a:ln>
              <a:noFill/>
            </a:ln>
          </p:spPr>
        </p:pic>
      </p:grpSp>
      <p:sp>
        <p:nvSpPr>
          <p:cNvPr id="181" name="Google Shape;181;p26"/>
          <p:cNvSpPr txBox="1"/>
          <p:nvPr/>
        </p:nvSpPr>
        <p:spPr>
          <a:xfrm>
            <a:off x="7864432" y="1253784"/>
            <a:ext cx="3590100" cy="1368000"/>
          </a:xfrm>
          <a:prstGeom prst="rect">
            <a:avLst/>
          </a:prstGeom>
          <a:noFill/>
          <a:ln w="9525" cap="flat" cmpd="sng">
            <a:solidFill>
              <a:srgbClr val="FFBD0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1"/>
              </a:buClr>
              <a:buSzPts val="1100"/>
              <a:buFont typeface="Arial"/>
              <a:buNone/>
            </a:pPr>
            <a:r>
              <a:rPr lang="en-US" sz="1400" b="0" i="0" u="none" strike="noStrike" cap="none" dirty="0">
                <a:solidFill>
                  <a:schemeClr val="dk1"/>
                </a:solidFill>
                <a:latin typeface="Nunito"/>
                <a:ea typeface="Nunito"/>
                <a:cs typeface="Nunito"/>
                <a:sym typeface="Nunito"/>
              </a:rPr>
              <a:t>The Community Health Model should be referenced throughout the methodical process of understanding, analyzing, and evaluating a community for the purpose of community health improvement. </a:t>
            </a:r>
            <a:endParaRPr sz="1400" b="0" i="0" u="none" strike="noStrike" cap="none" dirty="0">
              <a:solidFill>
                <a:schemeClr val="dk1"/>
              </a:solidFill>
              <a:latin typeface="Nunito"/>
              <a:ea typeface="Nunito"/>
              <a:cs typeface="Nunito"/>
              <a:sym typeface="Nunito"/>
            </a:endParaRPr>
          </a:p>
          <a:p>
            <a:pPr marL="0" marR="0" lvl="0" indent="0" algn="just" rtl="0">
              <a:lnSpc>
                <a:spcPct val="100000"/>
              </a:lnSpc>
              <a:spcBef>
                <a:spcPts val="80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p:txBody>
      </p:sp>
      <p:sp>
        <p:nvSpPr>
          <p:cNvPr id="182" name="Google Shape;182;p26"/>
          <p:cNvSpPr txBox="1"/>
          <p:nvPr/>
        </p:nvSpPr>
        <p:spPr>
          <a:xfrm>
            <a:off x="402132" y="4706509"/>
            <a:ext cx="2504700" cy="1090500"/>
          </a:xfrm>
          <a:prstGeom prst="rect">
            <a:avLst/>
          </a:prstGeom>
          <a:noFill/>
          <a:ln w="9525" cap="flat" cmpd="sng">
            <a:solidFill>
              <a:srgbClr val="FFBD0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7916"/>
              </a:lnSpc>
              <a:spcBef>
                <a:spcPts val="0"/>
              </a:spcBef>
              <a:spcAft>
                <a:spcPts val="800"/>
              </a:spcAft>
              <a:buClr>
                <a:schemeClr val="dk1"/>
              </a:buClr>
              <a:buSzPts val="1100"/>
              <a:buFont typeface="Arial"/>
              <a:buNone/>
            </a:pPr>
            <a:r>
              <a:rPr lang="en-US" sz="1400" b="0" i="0" u="none" strike="noStrike" cap="none" dirty="0">
                <a:solidFill>
                  <a:schemeClr val="dk1"/>
                </a:solidFill>
                <a:latin typeface="Nunito"/>
                <a:ea typeface="Nunito"/>
                <a:cs typeface="Nunito"/>
                <a:sym typeface="Nunito"/>
              </a:rPr>
              <a:t>Reflection and empathy are key elements of this iterative methodological process and the related feedback loops.</a:t>
            </a:r>
            <a:endParaRPr sz="1400" b="0" i="0" u="none" strike="noStrike" cap="none" dirty="0">
              <a:solidFill>
                <a:srgbClr val="000000"/>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body" idx="1"/>
          </p:nvPr>
        </p:nvSpPr>
        <p:spPr>
          <a:xfrm>
            <a:off x="1" y="1413933"/>
            <a:ext cx="11830800" cy="4749900"/>
          </a:xfrm>
          <a:prstGeom prst="rect">
            <a:avLst/>
          </a:prstGeom>
        </p:spPr>
        <p:txBody>
          <a:bodyPr spcFirstLastPara="1" wrap="square" lIns="274300" tIns="45700" rIns="274300" bIns="45700" anchor="t" anchorCtr="0">
            <a:noAutofit/>
          </a:bodyPr>
          <a:lstStyle/>
          <a:p>
            <a:pPr marL="457200" lvl="0" indent="-317500" algn="l" rtl="0">
              <a:spcBef>
                <a:spcPts val="480"/>
              </a:spcBef>
              <a:spcAft>
                <a:spcPts val="0"/>
              </a:spcAft>
              <a:buClr>
                <a:srgbClr val="222222"/>
              </a:buClr>
              <a:buSzPts val="1400"/>
              <a:buAutoNum type="arabicPeriod"/>
            </a:pPr>
            <a:r>
              <a:rPr lang="en-US" sz="1400" dirty="0">
                <a:solidFill>
                  <a:srgbClr val="222222"/>
                </a:solidFill>
              </a:rPr>
              <a:t>Rio Declaration. "Rio declaration on environment and development." (1992).</a:t>
            </a:r>
            <a:endParaRPr sz="1400" dirty="0">
              <a:solidFill>
                <a:srgbClr val="222222"/>
              </a:solidFill>
            </a:endParaRPr>
          </a:p>
          <a:p>
            <a:pPr marL="457200" lvl="0" indent="-317500" algn="l" rtl="0">
              <a:spcBef>
                <a:spcPts val="1000"/>
              </a:spcBef>
              <a:spcAft>
                <a:spcPts val="0"/>
              </a:spcAft>
              <a:buClr>
                <a:srgbClr val="222222"/>
              </a:buClr>
              <a:buSzPts val="1400"/>
              <a:buAutoNum type="arabicPeriod"/>
            </a:pPr>
            <a:r>
              <a:rPr lang="en-US" sz="1400" dirty="0">
                <a:solidFill>
                  <a:srgbClr val="222222"/>
                </a:solidFill>
              </a:rPr>
              <a:t>Von </a:t>
            </a:r>
            <a:r>
              <a:rPr lang="en-US" sz="1400" dirty="0" err="1">
                <a:solidFill>
                  <a:srgbClr val="222222"/>
                </a:solidFill>
              </a:rPr>
              <a:t>Schirnding</a:t>
            </a:r>
            <a:r>
              <a:rPr lang="en-US" sz="1400" dirty="0">
                <a:solidFill>
                  <a:srgbClr val="222222"/>
                </a:solidFill>
              </a:rPr>
              <a:t>, Yasmin ER, Catherine Mulholland, and World Health Organization. </a:t>
            </a:r>
            <a:r>
              <a:rPr lang="en-US" sz="1400" i="1" dirty="0">
                <a:solidFill>
                  <a:srgbClr val="222222"/>
                </a:solidFill>
              </a:rPr>
              <a:t>Health and sustainable development: key health trends</a:t>
            </a:r>
            <a:r>
              <a:rPr lang="en-US" sz="1400" dirty="0">
                <a:solidFill>
                  <a:srgbClr val="222222"/>
                </a:solidFill>
              </a:rPr>
              <a:t>. No. WHO/HDE/HID/02.2. Geneva: World Health Organization, 2002.</a:t>
            </a:r>
            <a:endParaRPr sz="1400" dirty="0">
              <a:solidFill>
                <a:srgbClr val="222222"/>
              </a:solidFill>
            </a:endParaRPr>
          </a:p>
          <a:p>
            <a:pPr marL="457200" lvl="0" indent="-317500" algn="l" rtl="0">
              <a:spcBef>
                <a:spcPts val="1000"/>
              </a:spcBef>
              <a:spcAft>
                <a:spcPts val="0"/>
              </a:spcAft>
              <a:buSzPts val="1400"/>
              <a:buAutoNum type="arabicPeriod"/>
            </a:pPr>
            <a:r>
              <a:rPr lang="en-US" sz="1400" dirty="0">
                <a:solidFill>
                  <a:schemeClr val="dk1"/>
                </a:solidFill>
              </a:rPr>
              <a:t>Centers for Disease Control and Prevention. "</a:t>
            </a:r>
            <a:r>
              <a:rPr lang="en-US" sz="1400" dirty="0" err="1">
                <a:solidFill>
                  <a:schemeClr val="dk1"/>
                </a:solidFill>
              </a:rPr>
              <a:t>Nccdphp</a:t>
            </a:r>
            <a:r>
              <a:rPr lang="en-US" sz="1400" dirty="0">
                <a:solidFill>
                  <a:schemeClr val="dk1"/>
                </a:solidFill>
              </a:rPr>
              <a:t>: Community Health." </a:t>
            </a:r>
            <a:r>
              <a:rPr lang="en-US" sz="1400" dirty="0">
                <a:solidFill>
                  <a:schemeClr val="dk1"/>
                </a:solidFill>
                <a:uFill>
                  <a:noFill/>
                </a:uFill>
                <a:hlinkClick r:id="rId3"/>
              </a:rPr>
              <a:t> </a:t>
            </a:r>
            <a:r>
              <a:rPr lang="en-US" sz="1400" u="sng" dirty="0">
                <a:solidFill>
                  <a:schemeClr val="hlink"/>
                </a:solidFill>
                <a:hlinkClick r:id="rId4"/>
              </a:rPr>
              <a:t>https://www.cdc.gov/nccdphp/dch/about/index.htm</a:t>
            </a:r>
            <a:r>
              <a:rPr lang="en-US" sz="1400" u="sng" dirty="0">
                <a:solidFill>
                  <a:schemeClr val="hlink"/>
                </a:solidFill>
                <a:hlinkClick r:id="rId3"/>
              </a:rPr>
              <a:t>.</a:t>
            </a:r>
            <a:endParaRPr sz="1400" dirty="0"/>
          </a:p>
          <a:p>
            <a:pPr marL="457200" lvl="0" indent="-317500" algn="l" rtl="0">
              <a:spcBef>
                <a:spcPts val="1000"/>
              </a:spcBef>
              <a:spcAft>
                <a:spcPts val="0"/>
              </a:spcAft>
              <a:buClr>
                <a:srgbClr val="222222"/>
              </a:buClr>
              <a:buSzPts val="1400"/>
              <a:buAutoNum type="arabicPeriod"/>
            </a:pPr>
            <a:r>
              <a:rPr lang="en-US" sz="1400" dirty="0" err="1">
                <a:solidFill>
                  <a:srgbClr val="222222"/>
                </a:solidFill>
              </a:rPr>
              <a:t>Hossfeld</a:t>
            </a:r>
            <a:r>
              <a:rPr lang="en-US" sz="1400" dirty="0">
                <a:solidFill>
                  <a:srgbClr val="222222"/>
                </a:solidFill>
              </a:rPr>
              <a:t>, Leslie H., E. Brooke Kelly, and Julia Ferrara </a:t>
            </a:r>
            <a:r>
              <a:rPr lang="en-US" sz="1400" dirty="0" err="1">
                <a:solidFill>
                  <a:srgbClr val="222222"/>
                </a:solidFill>
              </a:rPr>
              <a:t>Waity</a:t>
            </a:r>
            <a:r>
              <a:rPr lang="en-US" sz="1400" dirty="0">
                <a:solidFill>
                  <a:srgbClr val="222222"/>
                </a:solidFill>
              </a:rPr>
              <a:t>, eds. </a:t>
            </a:r>
            <a:r>
              <a:rPr lang="en-US" sz="1400" i="1" dirty="0">
                <a:solidFill>
                  <a:srgbClr val="222222"/>
                </a:solidFill>
              </a:rPr>
              <a:t>Food and Poverty: Food Insecurity and Food Sovereignty Among America's Poor</a:t>
            </a:r>
            <a:r>
              <a:rPr lang="en-US" sz="1400" dirty="0">
                <a:solidFill>
                  <a:srgbClr val="222222"/>
                </a:solidFill>
              </a:rPr>
              <a:t>. Vanderbilt University Press, 2018.</a:t>
            </a:r>
            <a:endParaRPr sz="1400" u="sng" dirty="0">
              <a:solidFill>
                <a:schemeClr val="hlink"/>
              </a:solidFill>
              <a:hlinkClick r:id="rId3"/>
            </a:endParaRPr>
          </a:p>
          <a:p>
            <a:pPr marL="457200" lvl="0" indent="-317500" algn="l" rtl="0">
              <a:spcBef>
                <a:spcPts val="1000"/>
              </a:spcBef>
              <a:spcAft>
                <a:spcPts val="0"/>
              </a:spcAft>
              <a:buClr>
                <a:schemeClr val="dk1"/>
              </a:buClr>
              <a:buSzPts val="1400"/>
              <a:buAutoNum type="arabicPeriod"/>
            </a:pPr>
            <a:r>
              <a:rPr lang="en-US" sz="1400" dirty="0">
                <a:solidFill>
                  <a:schemeClr val="dk1"/>
                </a:solidFill>
              </a:rPr>
              <a:t>Viswanathan, </a:t>
            </a:r>
            <a:r>
              <a:rPr lang="en-US" sz="1400" dirty="0" err="1">
                <a:solidFill>
                  <a:schemeClr val="dk1"/>
                </a:solidFill>
              </a:rPr>
              <a:t>Parth</a:t>
            </a:r>
            <a:r>
              <a:rPr lang="en-US" sz="1400" dirty="0">
                <a:solidFill>
                  <a:schemeClr val="dk1"/>
                </a:solidFill>
              </a:rPr>
              <a:t>, Suraj Sehgal, </a:t>
            </a:r>
            <a:r>
              <a:rPr lang="en-US" sz="1400" dirty="0" err="1">
                <a:solidFill>
                  <a:schemeClr val="dk1"/>
                </a:solidFill>
              </a:rPr>
              <a:t>Jiali</a:t>
            </a:r>
            <a:r>
              <a:rPr lang="en-US" sz="1400" dirty="0">
                <a:solidFill>
                  <a:schemeClr val="dk1"/>
                </a:solidFill>
              </a:rPr>
              <a:t> Zhao, and Tanvi Suresh. "Helping Our Own: Addressing Food Insecurity at the Georgia Institute of Technology - Providing Every Student the Opportunity to Succeed." In </a:t>
            </a:r>
            <a:r>
              <a:rPr lang="en-US" sz="1400" i="1" dirty="0">
                <a:solidFill>
                  <a:schemeClr val="dk1"/>
                </a:solidFill>
              </a:rPr>
              <a:t>Grand Challenges</a:t>
            </a:r>
            <a:r>
              <a:rPr lang="en-US" sz="1400" dirty="0">
                <a:solidFill>
                  <a:schemeClr val="dk1"/>
                </a:solidFill>
              </a:rPr>
              <a:t>, 16. Georgia Tech, 2017.</a:t>
            </a:r>
            <a:endParaRPr sz="1400" dirty="0">
              <a:solidFill>
                <a:schemeClr val="dk1"/>
              </a:solidFill>
            </a:endParaRPr>
          </a:p>
          <a:p>
            <a:pPr marL="0" lvl="0" indent="0" algn="l" rtl="0">
              <a:spcBef>
                <a:spcPts val="1000"/>
              </a:spcBef>
              <a:spcAft>
                <a:spcPts val="1000"/>
              </a:spcAft>
              <a:buNone/>
            </a:pPr>
            <a:endParaRPr sz="1400" dirty="0">
              <a:solidFill>
                <a:srgbClr val="222222"/>
              </a:solidFill>
              <a:highlight>
                <a:srgbClr val="FFFFFF"/>
              </a:highlight>
            </a:endParaRPr>
          </a:p>
        </p:txBody>
      </p:sp>
      <p:sp>
        <p:nvSpPr>
          <p:cNvPr id="188" name="Google Shape;188;p27"/>
          <p:cNvSpPr txBox="1">
            <a:spLocks noGrp="1"/>
          </p:cNvSpPr>
          <p:nvPr>
            <p:ph type="title"/>
          </p:nvPr>
        </p:nvSpPr>
        <p:spPr>
          <a:xfrm>
            <a:off x="0" y="0"/>
            <a:ext cx="7687800" cy="9915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a:t>REFERENCES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462395" y="1658316"/>
            <a:ext cx="11267210" cy="3818457"/>
          </a:xfrm>
          <a:prstGeom prst="rect">
            <a:avLst/>
          </a:prstGeom>
          <a:noFill/>
          <a:ln>
            <a:noFill/>
          </a:ln>
        </p:spPr>
        <p:txBody>
          <a:bodyPr spcFirstLastPara="1" wrap="square" lIns="274300" tIns="45700" rIns="274300" bIns="45700" anchor="t" anchorCtr="0">
            <a:noAutofit/>
          </a:bodyPr>
          <a:lstStyle/>
          <a:p>
            <a:pPr marL="228600" lvl="0" indent="0" algn="just">
              <a:spcBef>
                <a:spcPts val="0"/>
              </a:spcBef>
            </a:pPr>
            <a:r>
              <a:rPr lang="en-US" sz="3000" dirty="0"/>
              <a:t>Community health is the state of wellbeing of a group of individuals who share common attitudes, beliefs, interests, histories, and/or goals.</a:t>
            </a:r>
          </a:p>
          <a:p>
            <a:pPr marL="228600" lvl="0" indent="0" algn="just">
              <a:spcBef>
                <a:spcPts val="0"/>
              </a:spcBef>
            </a:pPr>
            <a:endParaRPr sz="3000" b="0" u="none" strike="noStrike" cap="none" dirty="0">
              <a:solidFill>
                <a:srgbClr val="262626"/>
              </a:solidFill>
              <a:latin typeface="Calibri"/>
              <a:ea typeface="Calibri"/>
              <a:cs typeface="Calibri"/>
              <a:sym typeface="Calibri"/>
            </a:endParaRPr>
          </a:p>
          <a:p>
            <a:pPr marL="228600" lvl="0" indent="0" algn="just">
              <a:spcBef>
                <a:spcPts val="0"/>
              </a:spcBef>
            </a:pPr>
            <a:r>
              <a:rPr lang="en-US" sz="3000" dirty="0"/>
              <a:t>The health of a community is influenced by a variety of factors that are internal to the community itself, including the interactions, contributions, and health of individuals in the community, as well as those factors external to the community over which the community has less control. </a:t>
            </a:r>
            <a:endParaRPr sz="2400" b="0" i="0" u="none" strike="noStrike" cap="none" dirty="0">
              <a:solidFill>
                <a:srgbClr val="262626"/>
              </a:solidFill>
              <a:latin typeface="Calibri"/>
              <a:ea typeface="Calibri"/>
              <a:cs typeface="Calibri"/>
              <a:sym typeface="Calibri"/>
            </a:endParaRPr>
          </a:p>
        </p:txBody>
      </p:sp>
      <p:pic>
        <p:nvPicPr>
          <p:cNvPr id="59" name="Google Shape;59;p11"/>
          <p:cNvPicPr preferRelativeResize="0"/>
          <p:nvPr/>
        </p:nvPicPr>
        <p:blipFill rotWithShape="1">
          <a:blip r:embed="rId3">
            <a:alphaModFix/>
          </a:blip>
          <a:srcRect/>
          <a:stretch/>
        </p:blipFill>
        <p:spPr>
          <a:xfrm>
            <a:off x="6353403" y="259832"/>
            <a:ext cx="2937510" cy="731520"/>
          </a:xfrm>
          <a:prstGeom prst="rect">
            <a:avLst/>
          </a:prstGeom>
          <a:noFill/>
          <a:ln>
            <a:noFill/>
          </a:ln>
        </p:spPr>
      </p:pic>
      <p:sp>
        <p:nvSpPr>
          <p:cNvPr id="60" name="Google Shape;60;p11"/>
          <p:cNvSpPr txBox="1"/>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rgbClr val="EEB211"/>
              </a:buClr>
              <a:buSzPts val="2400"/>
              <a:buFont typeface="Arial"/>
              <a:buNone/>
            </a:pPr>
            <a:r>
              <a:rPr lang="en-US" sz="2400">
                <a:solidFill>
                  <a:srgbClr val="EEB211"/>
                </a:solidFill>
                <a:latin typeface="Calibri"/>
                <a:ea typeface="Calibri"/>
                <a:cs typeface="Calibri"/>
                <a:sym typeface="Calibri"/>
              </a:rPr>
              <a:t>WHAT IS</a:t>
            </a:r>
            <a:r>
              <a:rPr lang="en-US" sz="2400" b="0" i="0" u="none" strike="noStrike" cap="none">
                <a:solidFill>
                  <a:srgbClr val="EEB211"/>
                </a:solidFill>
                <a:latin typeface="Calibri"/>
                <a:ea typeface="Calibri"/>
                <a:cs typeface="Calibri"/>
                <a:sym typeface="Calibri"/>
              </a:rPr>
              <a:t> COMMUNITY HEALTH? </a:t>
            </a:r>
            <a:endParaRPr sz="2400" b="0" i="0" u="none" strike="noStrike" cap="none">
              <a:solidFill>
                <a:srgbClr val="EEB21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6330314" y="259832"/>
            <a:ext cx="2937510" cy="731520"/>
          </a:xfrm>
          <a:prstGeom prst="rect">
            <a:avLst/>
          </a:prstGeom>
          <a:noFill/>
          <a:ln>
            <a:noFill/>
          </a:ln>
        </p:spPr>
      </p:pic>
      <p:sp>
        <p:nvSpPr>
          <p:cNvPr id="102" name="Google Shape;102;p17"/>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a:solidFill>
                  <a:srgbClr val="EEB211"/>
                </a:solidFill>
                <a:latin typeface="Calibri"/>
                <a:ea typeface="Calibri"/>
                <a:cs typeface="Calibri"/>
                <a:sym typeface="Calibri"/>
              </a:rPr>
              <a:t>KEY CONCEPTS OF COMMUNITY HEALTH </a:t>
            </a:r>
            <a:endParaRPr sz="2400" b="0" i="0" u="none" strike="noStrike" cap="none">
              <a:solidFill>
                <a:srgbClr val="EEB211"/>
              </a:solidFill>
              <a:latin typeface="Calibri"/>
              <a:ea typeface="Calibri"/>
              <a:cs typeface="Calibri"/>
              <a:sym typeface="Calibri"/>
            </a:endParaRPr>
          </a:p>
        </p:txBody>
      </p:sp>
      <p:graphicFrame>
        <p:nvGraphicFramePr>
          <p:cNvPr id="103" name="Google Shape;103;p17"/>
          <p:cNvGraphicFramePr/>
          <p:nvPr>
            <p:extLst>
              <p:ext uri="{D42A27DB-BD31-4B8C-83A1-F6EECF244321}">
                <p14:modId xmlns:p14="http://schemas.microsoft.com/office/powerpoint/2010/main" val="2769897091"/>
              </p:ext>
            </p:extLst>
          </p:nvPr>
        </p:nvGraphicFramePr>
        <p:xfrm>
          <a:off x="378058" y="1251184"/>
          <a:ext cx="9459600" cy="5026040"/>
        </p:xfrm>
        <a:graphic>
          <a:graphicData uri="http://schemas.openxmlformats.org/drawingml/2006/table">
            <a:tbl>
              <a:tblPr>
                <a:noFill/>
                <a:tableStyleId>{DE5DC9D5-93AE-4000-9A05-9682C3FE5C8A}</a:tableStyleId>
              </a:tblPr>
              <a:tblGrid>
                <a:gridCol w="761975">
                  <a:extLst>
                    <a:ext uri="{9D8B030D-6E8A-4147-A177-3AD203B41FA5}">
                      <a16:colId xmlns:a16="http://schemas.microsoft.com/office/drawing/2014/main" val="20000"/>
                    </a:ext>
                  </a:extLst>
                </a:gridCol>
                <a:gridCol w="8697625">
                  <a:extLst>
                    <a:ext uri="{9D8B030D-6E8A-4147-A177-3AD203B41FA5}">
                      <a16:colId xmlns:a16="http://schemas.microsoft.com/office/drawing/2014/main" val="20001"/>
                    </a:ext>
                  </a:extLst>
                </a:gridCol>
              </a:tblGrid>
              <a:tr h="312175">
                <a:tc>
                  <a:txBody>
                    <a:bodyPr/>
                    <a:lstStyle/>
                    <a:p>
                      <a:pPr marL="0" marR="0" lvl="0" indent="0" algn="ctr" rtl="0">
                        <a:spcBef>
                          <a:spcPts val="0"/>
                        </a:spcBef>
                        <a:spcAft>
                          <a:spcPts val="0"/>
                        </a:spcAft>
                        <a:buNone/>
                      </a:pPr>
                      <a:endParaRPr sz="1600" b="1" i="0" u="none" strike="noStrike" cap="none">
                        <a:solidFill>
                          <a:srgbClr val="000000"/>
                        </a:solidFill>
                        <a:latin typeface="Georgia"/>
                        <a:ea typeface="Georgia"/>
                        <a:cs typeface="Georgia"/>
                        <a:sym typeface="Georgia"/>
                      </a:endParaRPr>
                    </a:p>
                  </a:txBody>
                  <a:tcPr marL="35350" marR="35350" marT="35350" marB="35350">
                    <a:lnL w="12700" cap="flat" cmpd="sng">
                      <a:solidFill>
                        <a:srgbClr val="5B9BD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F7A808"/>
                    </a:solidFill>
                  </a:tcPr>
                </a:tc>
                <a:tc>
                  <a:txBody>
                    <a:bodyPr/>
                    <a:lstStyle/>
                    <a:p>
                      <a:pPr marL="0" marR="0" lvl="0" indent="0" algn="ctr" rtl="0">
                        <a:spcBef>
                          <a:spcPts val="0"/>
                        </a:spcBef>
                        <a:spcAft>
                          <a:spcPts val="0"/>
                        </a:spcAft>
                        <a:buClr>
                          <a:srgbClr val="000000"/>
                        </a:buClr>
                        <a:buSzPts val="1600"/>
                        <a:buFont typeface="Georgia"/>
                        <a:buNone/>
                      </a:pPr>
                      <a:r>
                        <a:rPr lang="en-US" sz="1600" b="1" i="0" u="none" strike="noStrike" cap="none" dirty="0">
                          <a:solidFill>
                            <a:srgbClr val="000000"/>
                          </a:solidFill>
                          <a:latin typeface="Georgia"/>
                          <a:ea typeface="Georgia"/>
                          <a:cs typeface="Georgia"/>
                          <a:sym typeface="Georgia"/>
                        </a:rPr>
                        <a:t>KEY CONCEPT</a:t>
                      </a:r>
                      <a:endParaRPr sz="1600" u="none" strike="noStrike" cap="none" dirty="0">
                        <a:latin typeface="Georgia"/>
                        <a:ea typeface="Georgia"/>
                        <a:cs typeface="Georgia"/>
                        <a:sym typeface="Georgia"/>
                      </a:endParaRPr>
                    </a:p>
                  </a:txBody>
                  <a:tcPr marL="35350" marR="35350" marT="35350" marB="353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F7A808"/>
                    </a:solidFill>
                  </a:tcPr>
                </a:tc>
                <a:extLst>
                  <a:ext uri="{0D108BD9-81ED-4DB2-BD59-A6C34878D82A}">
                    <a16:rowId xmlns:a16="http://schemas.microsoft.com/office/drawing/2014/main" val="10000"/>
                  </a:ext>
                </a:extLst>
              </a:tr>
              <a:tr h="797875">
                <a:tc>
                  <a:txBody>
                    <a:bodyPr/>
                    <a:lstStyle/>
                    <a:p>
                      <a:pPr marL="0" marR="0" lvl="0" indent="0" algn="ctr" rtl="0">
                        <a:spcBef>
                          <a:spcPts val="0"/>
                        </a:spcBef>
                        <a:spcAft>
                          <a:spcPts val="0"/>
                        </a:spcAft>
                        <a:buNone/>
                      </a:pPr>
                      <a:r>
                        <a:rPr lang="en-US" sz="1600" b="1" dirty="0">
                          <a:latin typeface="Calibri"/>
                          <a:ea typeface="Calibri"/>
                          <a:cs typeface="Calibri"/>
                          <a:sym typeface="Calibri"/>
                        </a:rPr>
                        <a:t>1</a:t>
                      </a:r>
                      <a:endParaRPr sz="1600" b="1"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FEF3DE"/>
                    </a:solid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All aspects of life contribute to health and wellbeing.</a:t>
                      </a:r>
                      <a:endParaRPr sz="1600"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FEF3DE"/>
                    </a:solidFill>
                  </a:tcPr>
                </a:tc>
                <a:extLst>
                  <a:ext uri="{0D108BD9-81ED-4DB2-BD59-A6C34878D82A}">
                    <a16:rowId xmlns:a16="http://schemas.microsoft.com/office/drawing/2014/main" val="10001"/>
                  </a:ext>
                </a:extLst>
              </a:tr>
              <a:tr h="740525">
                <a:tc>
                  <a:txBody>
                    <a:bodyPr/>
                    <a:lstStyle/>
                    <a:p>
                      <a:pPr marL="0" marR="0" lvl="0" indent="0" algn="ctr" rtl="0">
                        <a:spcBef>
                          <a:spcPts val="0"/>
                        </a:spcBef>
                        <a:spcAft>
                          <a:spcPts val="0"/>
                        </a:spcAft>
                        <a:buNone/>
                      </a:pPr>
                      <a:r>
                        <a:rPr lang="en-US" sz="1600" b="1" dirty="0">
                          <a:latin typeface="Calibri"/>
                          <a:ea typeface="Calibri"/>
                          <a:cs typeface="Calibri"/>
                          <a:sym typeface="Calibri"/>
                        </a:rPr>
                        <a:t>2</a:t>
                      </a:r>
                      <a:endParaRPr sz="1600" b="1"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FEF3DE"/>
                    </a:solid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The relationship between the community and the individual is symbiotic. </a:t>
                      </a:r>
                      <a:endParaRPr sz="1600"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FEF3DE"/>
                    </a:solidFill>
                  </a:tcPr>
                </a:tc>
                <a:extLst>
                  <a:ext uri="{0D108BD9-81ED-4DB2-BD59-A6C34878D82A}">
                    <a16:rowId xmlns:a16="http://schemas.microsoft.com/office/drawing/2014/main" val="10002"/>
                  </a:ext>
                </a:extLst>
              </a:tr>
              <a:tr h="879525">
                <a:tc>
                  <a:txBody>
                    <a:bodyPr/>
                    <a:lstStyle/>
                    <a:p>
                      <a:pPr marL="0" marR="0" lvl="0" indent="0" algn="ctr" rtl="0">
                        <a:spcBef>
                          <a:spcPts val="0"/>
                        </a:spcBef>
                        <a:spcAft>
                          <a:spcPts val="0"/>
                        </a:spcAft>
                        <a:buNone/>
                      </a:pPr>
                      <a:r>
                        <a:rPr lang="en-US" sz="1600" b="1" dirty="0">
                          <a:latin typeface="Calibri"/>
                          <a:ea typeface="Calibri"/>
                          <a:cs typeface="Calibri"/>
                          <a:sym typeface="Calibri"/>
                        </a:rPr>
                        <a:t>3</a:t>
                      </a:r>
                      <a:endParaRPr sz="1600" b="1"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FEF3DE"/>
                    </a:solid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Each community has a unique set of assets and inequities, and should be approached accordingly. </a:t>
                      </a:r>
                      <a:endParaRPr sz="1600"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FEF3DE"/>
                    </a:solidFill>
                  </a:tcPr>
                </a:tc>
                <a:extLst>
                  <a:ext uri="{0D108BD9-81ED-4DB2-BD59-A6C34878D82A}">
                    <a16:rowId xmlns:a16="http://schemas.microsoft.com/office/drawing/2014/main" val="10003"/>
                  </a:ext>
                </a:extLst>
              </a:tr>
              <a:tr h="764525">
                <a:tc>
                  <a:txBody>
                    <a:bodyPr/>
                    <a:lstStyle/>
                    <a:p>
                      <a:pPr marL="0" marR="0" lvl="0" indent="0" algn="ctr" rtl="0">
                        <a:spcBef>
                          <a:spcPts val="0"/>
                        </a:spcBef>
                        <a:spcAft>
                          <a:spcPts val="0"/>
                        </a:spcAft>
                        <a:buNone/>
                      </a:pPr>
                      <a:r>
                        <a:rPr lang="en-US" sz="1600" b="1">
                          <a:latin typeface="Calibri"/>
                          <a:ea typeface="Calibri"/>
                          <a:cs typeface="Calibri"/>
                          <a:sym typeface="Calibri"/>
                        </a:rPr>
                        <a:t>4</a:t>
                      </a:r>
                      <a:endParaRPr sz="1600" b="1" u="none" strike="noStrike" cap="none">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lgn="ctr">
                      <a:solidFill>
                        <a:srgbClr val="9CC3E5"/>
                      </a:solidFill>
                      <a:prstDash val="solid"/>
                      <a:round/>
                      <a:headEnd type="none" w="sm" len="sm"/>
                      <a:tailEnd type="none" w="sm" len="sm"/>
                    </a:lnB>
                    <a:solidFill>
                      <a:srgbClr val="FEF3DE"/>
                    </a:solid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Community health should be community-led, with community members serving as co-producers.</a:t>
                      </a:r>
                      <a:endParaRPr sz="1600"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lgn="ctr">
                      <a:solidFill>
                        <a:srgbClr val="9CC3E5"/>
                      </a:solidFill>
                      <a:prstDash val="solid"/>
                      <a:round/>
                      <a:headEnd type="none" w="sm" len="sm"/>
                      <a:tailEnd type="none" w="sm" len="sm"/>
                    </a:lnB>
                    <a:solidFill>
                      <a:srgbClr val="FEF3DE"/>
                    </a:solidFill>
                  </a:tcPr>
                </a:tc>
                <a:extLst>
                  <a:ext uri="{0D108BD9-81ED-4DB2-BD59-A6C34878D82A}">
                    <a16:rowId xmlns:a16="http://schemas.microsoft.com/office/drawing/2014/main" val="10004"/>
                  </a:ext>
                </a:extLst>
              </a:tr>
              <a:tr h="764525">
                <a:tc>
                  <a:txBody>
                    <a:bodyPr/>
                    <a:lstStyle/>
                    <a:p>
                      <a:pPr marL="0" marR="0" lvl="0" indent="0" algn="ctr" rtl="0">
                        <a:spcBef>
                          <a:spcPts val="0"/>
                        </a:spcBef>
                        <a:spcAft>
                          <a:spcPts val="0"/>
                        </a:spcAft>
                        <a:buNone/>
                      </a:pPr>
                      <a:r>
                        <a:rPr lang="en-US" sz="1600" b="1" dirty="0">
                          <a:latin typeface="Calibri"/>
                          <a:ea typeface="Calibri"/>
                          <a:cs typeface="Calibri"/>
                          <a:sym typeface="Calibri"/>
                        </a:rPr>
                        <a:t>5</a:t>
                      </a:r>
                      <a:endParaRPr sz="1600" b="1"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lgn="ctr">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lgn="ctr">
                      <a:solidFill>
                        <a:srgbClr val="9CC3E5"/>
                      </a:solidFill>
                      <a:prstDash val="solid"/>
                      <a:round/>
                      <a:headEnd type="none" w="sm" len="sm"/>
                      <a:tailEnd type="none" w="sm" len="sm"/>
                    </a:lnB>
                    <a:solidFill>
                      <a:srgbClr val="FEF3DE"/>
                    </a:solid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Decisions by stakeholders involve tradeoffs.</a:t>
                      </a:r>
                      <a:endParaRPr sz="1600" u="none" strike="noStrike" cap="none" dirty="0">
                        <a:latin typeface="Calibri"/>
                        <a:ea typeface="Calibri"/>
                        <a:cs typeface="Calibri"/>
                        <a:sym typeface="Calibri"/>
                      </a:endParaRPr>
                    </a:p>
                  </a:txBody>
                  <a:tcPr marL="63500" marR="63500" marT="63500" marB="63500" anchor="ctr">
                    <a:lnL w="12700" cap="flat" cmpd="sng" algn="ctr">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lgn="ctr">
                      <a:solidFill>
                        <a:srgbClr val="9CC3E5"/>
                      </a:solidFill>
                      <a:prstDash val="solid"/>
                      <a:round/>
                      <a:headEnd type="none" w="sm" len="sm"/>
                      <a:tailEnd type="none" w="sm" len="sm"/>
                    </a:lnB>
                    <a:solidFill>
                      <a:srgbClr val="FEF3DE"/>
                    </a:solidFill>
                  </a:tcPr>
                </a:tc>
                <a:extLst>
                  <a:ext uri="{0D108BD9-81ED-4DB2-BD59-A6C34878D82A}">
                    <a16:rowId xmlns:a16="http://schemas.microsoft.com/office/drawing/2014/main" val="4099883345"/>
                  </a:ext>
                </a:extLst>
              </a:tr>
              <a:tr h="764525">
                <a:tc>
                  <a:txBody>
                    <a:bodyPr/>
                    <a:lstStyle/>
                    <a:p>
                      <a:pPr marL="0" marR="0" lvl="0" indent="0" algn="ctr" rtl="0">
                        <a:spcBef>
                          <a:spcPts val="0"/>
                        </a:spcBef>
                        <a:spcAft>
                          <a:spcPts val="0"/>
                        </a:spcAft>
                        <a:buNone/>
                      </a:pPr>
                      <a:r>
                        <a:rPr lang="en-US" sz="1600" b="1">
                          <a:latin typeface="Calibri"/>
                          <a:ea typeface="Calibri"/>
                          <a:cs typeface="Calibri"/>
                          <a:sym typeface="Calibri"/>
                        </a:rPr>
                        <a:t>6</a:t>
                      </a:r>
                      <a:endParaRPr sz="1600" b="1" u="none" strike="noStrike" cap="none">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lgn="ctr">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FEF3DE"/>
                    </a:solid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Communities impact (and are impacted by) events and policies at regional, national, and global levels.</a:t>
                      </a:r>
                      <a:endParaRPr sz="1600" u="none" strike="noStrike" cap="none" dirty="0">
                        <a:latin typeface="Calibri"/>
                        <a:ea typeface="Calibri"/>
                        <a:cs typeface="Calibri"/>
                        <a:sym typeface="Calibri"/>
                      </a:endParaRPr>
                    </a:p>
                  </a:txBody>
                  <a:tcPr marL="63500" marR="63500" marT="63500" marB="63500" anchor="ctr">
                    <a:lnL w="12700" cap="flat" cmpd="sng" algn="ctr">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FEF3DE"/>
                    </a:solidFill>
                  </a:tcPr>
                </a:tc>
                <a:extLst>
                  <a:ext uri="{0D108BD9-81ED-4DB2-BD59-A6C34878D82A}">
                    <a16:rowId xmlns:a16="http://schemas.microsoft.com/office/drawing/2014/main" val="293271074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6330314" y="259832"/>
            <a:ext cx="2937510" cy="731520"/>
          </a:xfrm>
          <a:prstGeom prst="rect">
            <a:avLst/>
          </a:prstGeom>
          <a:noFill/>
          <a:ln>
            <a:noFill/>
          </a:ln>
        </p:spPr>
      </p:pic>
      <p:sp>
        <p:nvSpPr>
          <p:cNvPr id="102" name="Google Shape;102;p17"/>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a:solidFill>
                  <a:srgbClr val="EEB211"/>
                </a:solidFill>
                <a:latin typeface="Calibri"/>
                <a:ea typeface="Calibri"/>
                <a:cs typeface="Calibri"/>
                <a:sym typeface="Calibri"/>
              </a:rPr>
              <a:t>KEY CONCEPTS OF COMMUNITY HEALTH </a:t>
            </a:r>
            <a:endParaRPr sz="2400" b="0" i="0" u="none" strike="noStrike" cap="none">
              <a:solidFill>
                <a:srgbClr val="EEB21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A34E65EF-E435-4804-9975-552E289C5BE3}"/>
              </a:ext>
            </a:extLst>
          </p:cNvPr>
          <p:cNvGraphicFramePr>
            <a:graphicFrameLocks noGrp="1"/>
          </p:cNvGraphicFramePr>
          <p:nvPr>
            <p:extLst>
              <p:ext uri="{D42A27DB-BD31-4B8C-83A1-F6EECF244321}">
                <p14:modId xmlns:p14="http://schemas.microsoft.com/office/powerpoint/2010/main" val="1373327136"/>
              </p:ext>
            </p:extLst>
          </p:nvPr>
        </p:nvGraphicFramePr>
        <p:xfrm>
          <a:off x="383458" y="1481650"/>
          <a:ext cx="9459600" cy="4711500"/>
        </p:xfrm>
        <a:graphic>
          <a:graphicData uri="http://schemas.openxmlformats.org/drawingml/2006/table">
            <a:tbl>
              <a:tblPr>
                <a:noFill/>
                <a:tableStyleId>{DE5DC9D5-93AE-4000-9A05-9682C3FE5C8A}</a:tableStyleId>
              </a:tblPr>
              <a:tblGrid>
                <a:gridCol w="761975">
                  <a:extLst>
                    <a:ext uri="{9D8B030D-6E8A-4147-A177-3AD203B41FA5}">
                      <a16:colId xmlns:a16="http://schemas.microsoft.com/office/drawing/2014/main" val="2826171839"/>
                    </a:ext>
                  </a:extLst>
                </a:gridCol>
                <a:gridCol w="8697625">
                  <a:extLst>
                    <a:ext uri="{9D8B030D-6E8A-4147-A177-3AD203B41FA5}">
                      <a16:colId xmlns:a16="http://schemas.microsoft.com/office/drawing/2014/main" val="4031827661"/>
                    </a:ext>
                  </a:extLst>
                </a:gridCol>
              </a:tblGrid>
              <a:tr h="797875">
                <a:tc>
                  <a:txBody>
                    <a:bodyPr/>
                    <a:lstStyle/>
                    <a:p>
                      <a:pPr marL="0" marR="0" lvl="0" indent="0" algn="ctr" rtl="0">
                        <a:spcBef>
                          <a:spcPts val="0"/>
                        </a:spcBef>
                        <a:spcAft>
                          <a:spcPts val="0"/>
                        </a:spcAft>
                        <a:buNone/>
                      </a:pPr>
                      <a:r>
                        <a:rPr lang="en-US" sz="1600" b="1" dirty="0">
                          <a:latin typeface="Calibri"/>
                          <a:ea typeface="Calibri"/>
                          <a:cs typeface="Calibri"/>
                          <a:sym typeface="Calibri"/>
                        </a:rPr>
                        <a:t>1</a:t>
                      </a:r>
                      <a:endParaRPr sz="1600" b="1"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no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All aspects of life contribute to health and wellbeing.</a:t>
                      </a:r>
                      <a:endParaRPr sz="1600"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noFill/>
                  </a:tcPr>
                </a:tc>
                <a:extLst>
                  <a:ext uri="{0D108BD9-81ED-4DB2-BD59-A6C34878D82A}">
                    <a16:rowId xmlns:a16="http://schemas.microsoft.com/office/drawing/2014/main" val="1403190647"/>
                  </a:ext>
                </a:extLst>
              </a:tr>
              <a:tr h="740525">
                <a:tc>
                  <a:txBody>
                    <a:bodyPr/>
                    <a:lstStyle/>
                    <a:p>
                      <a:pPr marL="0" marR="0" lvl="0" indent="0" algn="ctr" rtl="0">
                        <a:spcBef>
                          <a:spcPts val="0"/>
                        </a:spcBef>
                        <a:spcAft>
                          <a:spcPts val="0"/>
                        </a:spcAft>
                        <a:buNone/>
                      </a:pPr>
                      <a:r>
                        <a:rPr lang="en-US" sz="1600" b="1" dirty="0">
                          <a:latin typeface="Calibri"/>
                          <a:ea typeface="Calibri"/>
                          <a:cs typeface="Calibri"/>
                          <a:sym typeface="Calibri"/>
                        </a:rPr>
                        <a:t>2</a:t>
                      </a:r>
                      <a:endParaRPr sz="1600" b="1"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no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The relationship between the community and the individual is symbiotic. </a:t>
                      </a:r>
                      <a:endParaRPr sz="1600"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noFill/>
                  </a:tcPr>
                </a:tc>
                <a:extLst>
                  <a:ext uri="{0D108BD9-81ED-4DB2-BD59-A6C34878D82A}">
                    <a16:rowId xmlns:a16="http://schemas.microsoft.com/office/drawing/2014/main" val="1116338068"/>
                  </a:ext>
                </a:extLst>
              </a:tr>
              <a:tr h="879525">
                <a:tc>
                  <a:txBody>
                    <a:bodyPr/>
                    <a:lstStyle/>
                    <a:p>
                      <a:pPr marL="0" marR="0" lvl="0" indent="0" algn="ctr" rtl="0">
                        <a:spcBef>
                          <a:spcPts val="0"/>
                        </a:spcBef>
                        <a:spcAft>
                          <a:spcPts val="0"/>
                        </a:spcAft>
                        <a:buNone/>
                      </a:pPr>
                      <a:r>
                        <a:rPr lang="en-US" sz="1600" b="1" dirty="0">
                          <a:latin typeface="Calibri"/>
                          <a:ea typeface="Calibri"/>
                          <a:cs typeface="Calibri"/>
                          <a:sym typeface="Calibri"/>
                        </a:rPr>
                        <a:t>3</a:t>
                      </a:r>
                      <a:endParaRPr sz="1600" b="1"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no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Each community has a unique set of assets and inequities, and should be approached accordingly. </a:t>
                      </a:r>
                      <a:endParaRPr sz="1600"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noFill/>
                  </a:tcPr>
                </a:tc>
                <a:extLst>
                  <a:ext uri="{0D108BD9-81ED-4DB2-BD59-A6C34878D82A}">
                    <a16:rowId xmlns:a16="http://schemas.microsoft.com/office/drawing/2014/main" val="1612478860"/>
                  </a:ext>
                </a:extLst>
              </a:tr>
              <a:tr h="764525">
                <a:tc>
                  <a:txBody>
                    <a:bodyPr/>
                    <a:lstStyle/>
                    <a:p>
                      <a:pPr marL="0" marR="0" lvl="0" indent="0" algn="ctr" rtl="0">
                        <a:spcBef>
                          <a:spcPts val="0"/>
                        </a:spcBef>
                        <a:spcAft>
                          <a:spcPts val="0"/>
                        </a:spcAft>
                        <a:buNone/>
                      </a:pPr>
                      <a:r>
                        <a:rPr lang="en-US" sz="1600" b="1">
                          <a:latin typeface="Calibri"/>
                          <a:ea typeface="Calibri"/>
                          <a:cs typeface="Calibri"/>
                          <a:sym typeface="Calibri"/>
                        </a:rPr>
                        <a:t>4</a:t>
                      </a:r>
                      <a:endParaRPr sz="1600" b="1" u="none" strike="noStrike" cap="none">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lgn="ctr">
                      <a:solidFill>
                        <a:srgbClr val="9CC3E5"/>
                      </a:solidFill>
                      <a:prstDash val="solid"/>
                      <a:round/>
                      <a:headEnd type="none" w="sm" len="sm"/>
                      <a:tailEnd type="none" w="sm" len="sm"/>
                    </a:lnB>
                    <a:no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Community health should be community-led, with community members serving as co-producers.</a:t>
                      </a:r>
                      <a:endParaRPr sz="1600"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lgn="ctr">
                      <a:solidFill>
                        <a:srgbClr val="9CC3E5"/>
                      </a:solidFill>
                      <a:prstDash val="solid"/>
                      <a:round/>
                      <a:headEnd type="none" w="sm" len="sm"/>
                      <a:tailEnd type="none" w="sm" len="sm"/>
                    </a:lnB>
                    <a:noFill/>
                  </a:tcPr>
                </a:tc>
                <a:extLst>
                  <a:ext uri="{0D108BD9-81ED-4DB2-BD59-A6C34878D82A}">
                    <a16:rowId xmlns:a16="http://schemas.microsoft.com/office/drawing/2014/main" val="3540293915"/>
                  </a:ext>
                </a:extLst>
              </a:tr>
              <a:tr h="764525">
                <a:tc>
                  <a:txBody>
                    <a:bodyPr/>
                    <a:lstStyle/>
                    <a:p>
                      <a:pPr marL="0" marR="0" lvl="0" indent="0" algn="ctr" rtl="0">
                        <a:spcBef>
                          <a:spcPts val="0"/>
                        </a:spcBef>
                        <a:spcAft>
                          <a:spcPts val="0"/>
                        </a:spcAft>
                        <a:buNone/>
                      </a:pPr>
                      <a:r>
                        <a:rPr lang="en-US" sz="1600" b="1" dirty="0">
                          <a:latin typeface="Calibri"/>
                          <a:ea typeface="Calibri"/>
                          <a:cs typeface="Calibri"/>
                          <a:sym typeface="Calibri"/>
                        </a:rPr>
                        <a:t>5</a:t>
                      </a:r>
                      <a:endParaRPr sz="1600" b="1" u="none" strike="noStrike" cap="none" dirty="0">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lgn="ctr">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lgn="ctr">
                      <a:solidFill>
                        <a:srgbClr val="9CC3E5"/>
                      </a:solidFill>
                      <a:prstDash val="solid"/>
                      <a:round/>
                      <a:headEnd type="none" w="sm" len="sm"/>
                      <a:tailEnd type="none" w="sm" len="sm"/>
                    </a:lnB>
                    <a:no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Decisions by stakeholders involve tradeoffs.</a:t>
                      </a:r>
                      <a:endParaRPr sz="1600" u="none" strike="noStrike" cap="none" dirty="0">
                        <a:latin typeface="Calibri"/>
                        <a:ea typeface="Calibri"/>
                        <a:cs typeface="Calibri"/>
                        <a:sym typeface="Calibri"/>
                      </a:endParaRPr>
                    </a:p>
                  </a:txBody>
                  <a:tcPr marL="63500" marR="63500" marT="63500" marB="63500" anchor="ctr">
                    <a:lnL w="12700" cap="flat" cmpd="sng" algn="ctr">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lgn="ctr">
                      <a:solidFill>
                        <a:srgbClr val="9CC3E5"/>
                      </a:solidFill>
                      <a:prstDash val="solid"/>
                      <a:round/>
                      <a:headEnd type="none" w="sm" len="sm"/>
                      <a:tailEnd type="none" w="sm" len="sm"/>
                    </a:lnB>
                    <a:noFill/>
                  </a:tcPr>
                </a:tc>
                <a:extLst>
                  <a:ext uri="{0D108BD9-81ED-4DB2-BD59-A6C34878D82A}">
                    <a16:rowId xmlns:a16="http://schemas.microsoft.com/office/drawing/2014/main" val="2819011713"/>
                  </a:ext>
                </a:extLst>
              </a:tr>
              <a:tr h="764525">
                <a:tc>
                  <a:txBody>
                    <a:bodyPr/>
                    <a:lstStyle/>
                    <a:p>
                      <a:pPr marL="0" marR="0" lvl="0" indent="0" algn="ctr" rtl="0">
                        <a:spcBef>
                          <a:spcPts val="0"/>
                        </a:spcBef>
                        <a:spcAft>
                          <a:spcPts val="0"/>
                        </a:spcAft>
                        <a:buNone/>
                      </a:pPr>
                      <a:r>
                        <a:rPr lang="en-US" sz="1600" b="1">
                          <a:latin typeface="Calibri"/>
                          <a:ea typeface="Calibri"/>
                          <a:cs typeface="Calibri"/>
                          <a:sym typeface="Calibri"/>
                        </a:rPr>
                        <a:t>6</a:t>
                      </a:r>
                      <a:endParaRPr sz="1600" b="1" u="none" strike="noStrike" cap="none">
                        <a:latin typeface="Calibri"/>
                        <a:ea typeface="Calibri"/>
                        <a:cs typeface="Calibri"/>
                        <a:sym typeface="Calibri"/>
                      </a:endParaRPr>
                    </a:p>
                  </a:txBody>
                  <a:tcPr marL="63500" marR="63500" marT="63500" marB="63500" anchor="ctr">
                    <a:lnL w="12700" cap="flat" cmpd="sng">
                      <a:solidFill>
                        <a:srgbClr val="9CC3E5"/>
                      </a:solidFill>
                      <a:prstDash val="solid"/>
                      <a:round/>
                      <a:headEnd type="none" w="sm" len="sm"/>
                      <a:tailEnd type="none" w="sm" len="sm"/>
                    </a:lnL>
                    <a:lnR w="12700" cap="flat" cmpd="sng" algn="ctr">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noFill/>
                  </a:tcPr>
                </a:tc>
                <a:tc>
                  <a:txBody>
                    <a:bodyPr/>
                    <a:lstStyle/>
                    <a:p>
                      <a:pPr marL="0" marR="0" lvl="0" indent="0" algn="l" rtl="0">
                        <a:spcBef>
                          <a:spcPts val="0"/>
                        </a:spcBef>
                        <a:spcAft>
                          <a:spcPts val="0"/>
                        </a:spcAft>
                        <a:buClr>
                          <a:schemeClr val="lt1"/>
                        </a:buClr>
                        <a:buSzPts val="1600"/>
                        <a:buFont typeface="Calibri"/>
                        <a:buNone/>
                      </a:pPr>
                      <a:r>
                        <a:rPr lang="en-US" sz="1600" u="none" strike="noStrike" cap="none" dirty="0">
                          <a:latin typeface="Calibri"/>
                          <a:ea typeface="Calibri"/>
                          <a:cs typeface="Calibri"/>
                          <a:sym typeface="Calibri"/>
                        </a:rPr>
                        <a:t>Communities impact (and are impacted by) events and policies at regional, national, and global levels.</a:t>
                      </a:r>
                      <a:endParaRPr sz="1600" u="none" strike="noStrike" cap="none" dirty="0">
                        <a:latin typeface="Calibri"/>
                        <a:ea typeface="Calibri"/>
                        <a:cs typeface="Calibri"/>
                        <a:sym typeface="Calibri"/>
                      </a:endParaRPr>
                    </a:p>
                  </a:txBody>
                  <a:tcPr marL="63500" marR="63500" marT="63500" marB="63500" anchor="ctr">
                    <a:lnL w="12700" cap="flat" cmpd="sng" algn="ctr">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noFill/>
                  </a:tcPr>
                </a:tc>
                <a:extLst>
                  <a:ext uri="{0D108BD9-81ED-4DB2-BD59-A6C34878D82A}">
                    <a16:rowId xmlns:a16="http://schemas.microsoft.com/office/drawing/2014/main" val="2974697195"/>
                  </a:ext>
                </a:extLst>
              </a:tr>
            </a:tbl>
          </a:graphicData>
        </a:graphic>
      </p:graphicFrame>
    </p:spTree>
    <p:extLst>
      <p:ext uri="{BB962C8B-B14F-4D97-AF65-F5344CB8AC3E}">
        <p14:creationId xmlns:p14="http://schemas.microsoft.com/office/powerpoint/2010/main" val="274592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2"/>
          <p:cNvPicPr preferRelativeResize="0"/>
          <p:nvPr/>
        </p:nvPicPr>
        <p:blipFill rotWithShape="1">
          <a:blip r:embed="rId3">
            <a:alphaModFix/>
          </a:blip>
          <a:srcRect/>
          <a:stretch/>
        </p:blipFill>
        <p:spPr>
          <a:xfrm>
            <a:off x="6348785" y="259832"/>
            <a:ext cx="2937510" cy="731520"/>
          </a:xfrm>
          <a:prstGeom prst="rect">
            <a:avLst/>
          </a:prstGeom>
          <a:noFill/>
          <a:ln>
            <a:noFill/>
          </a:ln>
        </p:spPr>
      </p:pic>
      <p:sp>
        <p:nvSpPr>
          <p:cNvPr id="66" name="Google Shape;66;p12"/>
          <p:cNvSpPr txBox="1">
            <a:spLocks noGrp="1"/>
          </p:cNvSpPr>
          <p:nvPr>
            <p:ph type="body" idx="1"/>
          </p:nvPr>
        </p:nvSpPr>
        <p:spPr>
          <a:xfrm>
            <a:off x="755073" y="1460125"/>
            <a:ext cx="10598727" cy="4749900"/>
          </a:xfrm>
          <a:prstGeom prst="rect">
            <a:avLst/>
          </a:prstGeom>
          <a:noFill/>
          <a:ln>
            <a:noFill/>
          </a:ln>
        </p:spPr>
        <p:txBody>
          <a:bodyPr spcFirstLastPara="1" wrap="square" lIns="274300" tIns="45700" rIns="274300" bIns="45700" anchor="t" anchorCtr="0">
            <a:noAutofit/>
          </a:bodyPr>
          <a:lstStyle/>
          <a:p>
            <a:pPr marL="0" marR="0" lvl="0" indent="0" algn="l" rtl="0">
              <a:spcBef>
                <a:spcPts val="0"/>
              </a:spcBef>
              <a:spcAft>
                <a:spcPts val="0"/>
              </a:spcAft>
              <a:buClr>
                <a:schemeClr val="dk1"/>
              </a:buClr>
              <a:buSzPts val="2170"/>
              <a:buFont typeface="Arial"/>
              <a:buNone/>
            </a:pPr>
            <a:endParaRPr sz="3000" i="1" dirty="0">
              <a:solidFill>
                <a:schemeClr val="dk1"/>
              </a:solidFill>
            </a:endParaRPr>
          </a:p>
          <a:p>
            <a:pPr marL="0" marR="0" lvl="0" indent="0" algn="l" rtl="0">
              <a:spcBef>
                <a:spcPts val="0"/>
              </a:spcBef>
              <a:spcAft>
                <a:spcPts val="0"/>
              </a:spcAft>
              <a:buClr>
                <a:schemeClr val="dk1"/>
              </a:buClr>
              <a:buSzPts val="2170"/>
              <a:buFont typeface="Arial"/>
              <a:buNone/>
            </a:pPr>
            <a:endParaRPr sz="3000" i="1" dirty="0">
              <a:solidFill>
                <a:schemeClr val="dk1"/>
              </a:solidFill>
            </a:endParaRPr>
          </a:p>
          <a:p>
            <a:pPr marL="0" marR="0" lvl="0" indent="0" algn="just" rtl="0">
              <a:spcBef>
                <a:spcPts val="0"/>
              </a:spcBef>
              <a:spcAft>
                <a:spcPts val="0"/>
              </a:spcAft>
              <a:buClr>
                <a:schemeClr val="dk1"/>
              </a:buClr>
              <a:buSzPts val="2170"/>
              <a:buFont typeface="Arial"/>
              <a:buNone/>
            </a:pPr>
            <a:r>
              <a:rPr lang="en-US" sz="3000" b="0" i="1" u="none" strike="noStrike" cap="none" dirty="0">
                <a:solidFill>
                  <a:schemeClr val="dk1"/>
                </a:solidFill>
                <a:latin typeface="Calibri"/>
                <a:ea typeface="Calibri"/>
                <a:cs typeface="Calibri"/>
                <a:sym typeface="Calibri"/>
              </a:rPr>
              <a:t>“Human beings are at the center of concerns for sustainable development. They are entitled to a healthy and productive life in harmony with nature.” </a:t>
            </a:r>
            <a:endParaRPr sz="3000" dirty="0"/>
          </a:p>
          <a:p>
            <a:pPr marL="0" marR="0" lvl="0" indent="0" algn="l" rtl="0">
              <a:spcBef>
                <a:spcPts val="0"/>
              </a:spcBef>
              <a:spcAft>
                <a:spcPts val="0"/>
              </a:spcAft>
              <a:buClr>
                <a:schemeClr val="dk1"/>
              </a:buClr>
              <a:buSzPts val="2170"/>
              <a:buFont typeface="Arial"/>
              <a:buNone/>
            </a:pPr>
            <a:r>
              <a:rPr lang="en-US" sz="1200" b="0" i="1"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ts val="2170"/>
              <a:buFont typeface="Arial"/>
              <a:buNone/>
            </a:pPr>
            <a:r>
              <a:rPr lang="en-US" sz="3000" i="1" dirty="0">
                <a:solidFill>
                  <a:schemeClr val="dk1"/>
                </a:solidFill>
              </a:rPr>
              <a:t>		  </a:t>
            </a:r>
            <a:r>
              <a:rPr lang="en-US" sz="3000" b="0" i="1" u="none" strike="noStrike" cap="none" dirty="0">
                <a:solidFill>
                  <a:schemeClr val="dk1"/>
                </a:solidFill>
                <a:latin typeface="Calibri"/>
                <a:ea typeface="Calibri"/>
                <a:cs typeface="Calibri"/>
                <a:sym typeface="Calibri"/>
              </a:rPr>
              <a:t>-Rio Declaration on Environment and Development</a:t>
            </a:r>
            <a:r>
              <a:rPr lang="en-US" sz="3000" i="1" dirty="0">
                <a:solidFill>
                  <a:schemeClr val="dk1"/>
                </a:solidFill>
              </a:rPr>
              <a:t> </a:t>
            </a:r>
            <a:r>
              <a:rPr lang="en-US" sz="3000" i="1" baseline="30000" dirty="0">
                <a:solidFill>
                  <a:schemeClr val="dk1"/>
                </a:solidFill>
              </a:rPr>
              <a:t>1</a:t>
            </a:r>
            <a:endParaRPr lang="en-US" sz="3000" baseline="30000" dirty="0"/>
          </a:p>
          <a:p>
            <a:pPr marL="0" marR="0" lvl="0" indent="0" algn="l" rtl="0">
              <a:spcBef>
                <a:spcPts val="0"/>
              </a:spcBef>
              <a:spcAft>
                <a:spcPts val="0"/>
              </a:spcAft>
              <a:buClr>
                <a:schemeClr val="dk1"/>
              </a:buClr>
              <a:buSzPts val="2170"/>
              <a:buFont typeface="Arial"/>
              <a:buNone/>
            </a:pPr>
            <a:endParaRPr sz="3000" b="0" i="1" u="none" strike="noStrike" cap="none" dirty="0">
              <a:solidFill>
                <a:schemeClr val="dk1"/>
              </a:solidFill>
              <a:latin typeface="Calibri"/>
              <a:ea typeface="Calibri"/>
              <a:cs typeface="Calibri"/>
              <a:sym typeface="Calibri"/>
            </a:endParaRPr>
          </a:p>
          <a:p>
            <a:pPr marL="0" marR="0" lvl="0" indent="0" algn="l" rtl="0">
              <a:spcBef>
                <a:spcPts val="1080"/>
              </a:spcBef>
              <a:spcAft>
                <a:spcPts val="0"/>
              </a:spcAft>
              <a:buClr>
                <a:srgbClr val="262626"/>
              </a:buClr>
              <a:buSzPts val="2400"/>
              <a:buFont typeface="Arial"/>
              <a:buNone/>
            </a:pPr>
            <a:endParaRPr sz="2400" b="0" i="0" u="none" strike="noStrike" cap="none" dirty="0">
              <a:solidFill>
                <a:srgbClr val="262626"/>
              </a:solidFill>
              <a:latin typeface="Calibri"/>
              <a:ea typeface="Calibri"/>
              <a:cs typeface="Calibri"/>
              <a:sym typeface="Calibri"/>
            </a:endParaRPr>
          </a:p>
        </p:txBody>
      </p:sp>
      <p:sp>
        <p:nvSpPr>
          <p:cNvPr id="67" name="Google Shape;67;p12"/>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a:solidFill>
                  <a:srgbClr val="EEB211"/>
                </a:solidFill>
                <a:latin typeface="Calibri"/>
                <a:ea typeface="Calibri"/>
                <a:cs typeface="Calibri"/>
                <a:sym typeface="Calibri"/>
              </a:rPr>
              <a:t>WHY COMMUNITY HEALTH? </a:t>
            </a:r>
            <a:endParaRPr sz="2400" b="0" i="0" u="none" strike="noStrike" cap="none">
              <a:solidFill>
                <a:srgbClr val="EEB21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3"/>
          <p:cNvPicPr preferRelativeResize="0"/>
          <p:nvPr/>
        </p:nvPicPr>
        <p:blipFill rotWithShape="1">
          <a:blip r:embed="rId3">
            <a:alphaModFix/>
          </a:blip>
          <a:srcRect/>
          <a:stretch/>
        </p:blipFill>
        <p:spPr>
          <a:xfrm>
            <a:off x="6348785" y="259832"/>
            <a:ext cx="2937510" cy="731520"/>
          </a:xfrm>
          <a:prstGeom prst="rect">
            <a:avLst/>
          </a:prstGeom>
          <a:noFill/>
          <a:ln>
            <a:noFill/>
          </a:ln>
        </p:spPr>
      </p:pic>
      <p:sp>
        <p:nvSpPr>
          <p:cNvPr id="73" name="Google Shape;73;p13"/>
          <p:cNvSpPr txBox="1">
            <a:spLocks noGrp="1"/>
          </p:cNvSpPr>
          <p:nvPr>
            <p:ph type="body" idx="1"/>
          </p:nvPr>
        </p:nvSpPr>
        <p:spPr>
          <a:xfrm>
            <a:off x="674550" y="1460125"/>
            <a:ext cx="10817795" cy="4749900"/>
          </a:xfrm>
          <a:prstGeom prst="rect">
            <a:avLst/>
          </a:prstGeom>
          <a:noFill/>
          <a:ln>
            <a:noFill/>
          </a:ln>
        </p:spPr>
        <p:txBody>
          <a:bodyPr spcFirstLastPara="1" wrap="square" lIns="274300" tIns="45700" rIns="274300" bIns="45700" anchor="t" anchorCtr="0">
            <a:noAutofit/>
          </a:bodyPr>
          <a:lstStyle/>
          <a:p>
            <a:pPr marL="0" marR="0" lvl="0" indent="0" algn="l" rtl="0">
              <a:spcBef>
                <a:spcPts val="0"/>
              </a:spcBef>
              <a:spcAft>
                <a:spcPts val="0"/>
              </a:spcAft>
              <a:buClr>
                <a:schemeClr val="dk1"/>
              </a:buClr>
              <a:buSzPts val="2170"/>
              <a:buFont typeface="Arial"/>
              <a:buNone/>
            </a:pPr>
            <a:endParaRPr sz="3000" baseline="30000" dirty="0"/>
          </a:p>
          <a:p>
            <a:pPr marL="0" marR="0" lvl="0" indent="0" algn="l" rtl="0">
              <a:spcBef>
                <a:spcPts val="0"/>
              </a:spcBef>
              <a:spcAft>
                <a:spcPts val="0"/>
              </a:spcAft>
              <a:buClr>
                <a:schemeClr val="dk1"/>
              </a:buClr>
              <a:buSzPts val="2170"/>
              <a:buFont typeface="Arial"/>
              <a:buNone/>
            </a:pPr>
            <a:endParaRPr sz="3000" b="0" i="1"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r>
              <a:rPr lang="en-US" sz="3000" b="0" i="1" u="none" strike="noStrike" cap="none" dirty="0">
                <a:solidFill>
                  <a:schemeClr val="dk1"/>
                </a:solidFill>
                <a:latin typeface="Calibri"/>
                <a:ea typeface="Calibri"/>
                <a:cs typeface="Calibri"/>
                <a:sym typeface="Calibri"/>
              </a:rPr>
              <a:t>“The goals of sustainable development cannot be achieved when there is a high prevalence of debilitating illnesses, and population health cannot be maintained without ecologically sustainable development.” </a:t>
            </a:r>
          </a:p>
          <a:p>
            <a:pPr marL="0" marR="0" lvl="0" indent="0" algn="l" rtl="0">
              <a:spcBef>
                <a:spcPts val="0"/>
              </a:spcBef>
              <a:spcAft>
                <a:spcPts val="0"/>
              </a:spcAft>
              <a:buClr>
                <a:schemeClr val="dk1"/>
              </a:buClr>
              <a:buSzPts val="1100"/>
              <a:buFont typeface="Arial"/>
              <a:buNone/>
            </a:pPr>
            <a:endParaRPr sz="1200" dirty="0"/>
          </a:p>
          <a:p>
            <a:pPr marL="1320800" marR="0" lvl="0" indent="50800" algn="l" rtl="0">
              <a:spcBef>
                <a:spcPts val="0"/>
              </a:spcBef>
              <a:spcAft>
                <a:spcPts val="0"/>
              </a:spcAft>
              <a:buClr>
                <a:schemeClr val="dk1"/>
              </a:buClr>
              <a:buSzPts val="1100"/>
              <a:buFont typeface="Arial"/>
              <a:buNone/>
            </a:pPr>
            <a:r>
              <a:rPr lang="en-US" sz="3000" b="0" i="1" u="none" strike="noStrike" cap="none" dirty="0">
                <a:solidFill>
                  <a:schemeClr val="dk1"/>
                </a:solidFill>
                <a:latin typeface="Calibri"/>
                <a:ea typeface="Calibri"/>
                <a:cs typeface="Calibri"/>
                <a:sym typeface="Calibri"/>
              </a:rPr>
              <a:t>         - The Commission on Sustainable Development </a:t>
            </a:r>
            <a:r>
              <a:rPr lang="en-US" sz="3000" b="0" i="1" u="none" strike="noStrike" cap="none" baseline="30000" dirty="0">
                <a:solidFill>
                  <a:schemeClr val="dk1"/>
                </a:solidFill>
                <a:latin typeface="Calibri"/>
                <a:ea typeface="Calibri"/>
                <a:cs typeface="Calibri"/>
                <a:sym typeface="Calibri"/>
              </a:rPr>
              <a:t>2</a:t>
            </a:r>
            <a:endParaRPr sz="3000" baseline="30000" dirty="0"/>
          </a:p>
          <a:p>
            <a:pPr marL="0" marR="0" lvl="0" indent="0" algn="l" rtl="0">
              <a:spcBef>
                <a:spcPts val="480"/>
              </a:spcBef>
              <a:spcAft>
                <a:spcPts val="0"/>
              </a:spcAft>
              <a:buClr>
                <a:srgbClr val="262626"/>
              </a:buClr>
              <a:buSzPts val="2400"/>
              <a:buFont typeface="Arial"/>
              <a:buNone/>
            </a:pPr>
            <a:endParaRPr sz="2400" b="0" i="0" u="none" strike="noStrike" cap="none" dirty="0">
              <a:solidFill>
                <a:srgbClr val="262626"/>
              </a:solidFill>
              <a:latin typeface="Calibri"/>
              <a:ea typeface="Calibri"/>
              <a:cs typeface="Calibri"/>
              <a:sym typeface="Calibri"/>
            </a:endParaRPr>
          </a:p>
          <a:p>
            <a:pPr marL="0" marR="0" lvl="0" indent="0" algn="l" rtl="0">
              <a:spcBef>
                <a:spcPts val="1080"/>
              </a:spcBef>
              <a:spcAft>
                <a:spcPts val="0"/>
              </a:spcAft>
              <a:buClr>
                <a:srgbClr val="262626"/>
              </a:buClr>
              <a:buSzPts val="2400"/>
              <a:buFont typeface="Arial"/>
              <a:buNone/>
            </a:pPr>
            <a:endParaRPr sz="2400" b="0" i="0" u="none" strike="noStrike" cap="none" dirty="0">
              <a:solidFill>
                <a:srgbClr val="262626"/>
              </a:solidFill>
              <a:latin typeface="Calibri"/>
              <a:ea typeface="Calibri"/>
              <a:cs typeface="Calibri"/>
              <a:sym typeface="Calibri"/>
            </a:endParaRPr>
          </a:p>
        </p:txBody>
      </p:sp>
      <p:sp>
        <p:nvSpPr>
          <p:cNvPr id="74" name="Google Shape;74;p13"/>
          <p:cNvSpPr txBox="1">
            <a:spLocks noGrp="1"/>
          </p:cNvSpPr>
          <p:nvPr>
            <p:ph type="title"/>
          </p:nvPr>
        </p:nvSpPr>
        <p:spPr>
          <a:xfrm>
            <a:off x="0" y="0"/>
            <a:ext cx="7687800" cy="991500"/>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a:solidFill>
                  <a:srgbClr val="EEB211"/>
                </a:solidFill>
                <a:latin typeface="Calibri"/>
                <a:ea typeface="Calibri"/>
                <a:cs typeface="Calibri"/>
                <a:sym typeface="Calibri"/>
              </a:rPr>
              <a:t>WHY COMMUNITY HEALTH? </a:t>
            </a:r>
            <a:endParaRPr sz="2400" b="0" i="0" u="none" strike="noStrike" cap="none">
              <a:solidFill>
                <a:srgbClr val="EEB21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4"/>
          <p:cNvPicPr preferRelativeResize="0"/>
          <p:nvPr/>
        </p:nvPicPr>
        <p:blipFill rotWithShape="1">
          <a:blip r:embed="rId3">
            <a:alphaModFix/>
          </a:blip>
          <a:srcRect/>
          <a:stretch/>
        </p:blipFill>
        <p:spPr>
          <a:xfrm>
            <a:off x="6348787" y="259832"/>
            <a:ext cx="2937510" cy="731520"/>
          </a:xfrm>
          <a:prstGeom prst="rect">
            <a:avLst/>
          </a:prstGeom>
          <a:noFill/>
          <a:ln>
            <a:noFill/>
          </a:ln>
        </p:spPr>
      </p:pic>
      <p:sp>
        <p:nvSpPr>
          <p:cNvPr id="80" name="Google Shape;80;p14"/>
          <p:cNvSpPr txBox="1">
            <a:spLocks noGrp="1"/>
          </p:cNvSpPr>
          <p:nvPr>
            <p:ph type="body" idx="1"/>
          </p:nvPr>
        </p:nvSpPr>
        <p:spPr>
          <a:xfrm>
            <a:off x="755073" y="1460125"/>
            <a:ext cx="10668000" cy="4749900"/>
          </a:xfrm>
          <a:prstGeom prst="rect">
            <a:avLst/>
          </a:prstGeom>
          <a:noFill/>
          <a:ln>
            <a:noFill/>
          </a:ln>
        </p:spPr>
        <p:txBody>
          <a:bodyPr spcFirstLastPara="1" wrap="square" lIns="274300" tIns="45700" rIns="274300" bIns="45700" anchor="t" anchorCtr="0">
            <a:noAutofit/>
          </a:bodyPr>
          <a:lstStyle/>
          <a:p>
            <a:pPr marL="0" marR="0" lvl="0" indent="0" algn="l" rtl="0">
              <a:spcBef>
                <a:spcPts val="0"/>
              </a:spcBef>
              <a:spcAft>
                <a:spcPts val="0"/>
              </a:spcAft>
              <a:buClr>
                <a:srgbClr val="262626"/>
              </a:buClr>
              <a:buSzPts val="2400"/>
              <a:buFont typeface="Arial"/>
              <a:buNone/>
            </a:pPr>
            <a:endParaRPr sz="2400" i="0" u="none" strike="noStrike" cap="none" dirty="0">
              <a:solidFill>
                <a:srgbClr val="262626"/>
              </a:solidFill>
            </a:endParaRPr>
          </a:p>
          <a:p>
            <a:pPr marL="0" marR="0" lvl="0" indent="0" algn="just" rtl="0">
              <a:spcBef>
                <a:spcPts val="1080"/>
              </a:spcBef>
              <a:spcAft>
                <a:spcPts val="0"/>
              </a:spcAft>
              <a:buClr>
                <a:srgbClr val="262626"/>
              </a:buClr>
              <a:buSzPts val="2400"/>
              <a:buFont typeface="Arial"/>
              <a:buNone/>
            </a:pPr>
            <a:r>
              <a:rPr lang="en-US" sz="3000" i="1" u="none" strike="noStrike" cap="none" dirty="0">
                <a:solidFill>
                  <a:srgbClr val="262626"/>
                </a:solidFill>
              </a:rPr>
              <a:t>“Working at the community level promotes healthy living, helps prevent chronic diseases, and brings the greatest health benefits to the greatest number of people in need. It also helps to reduce health gaps caused by differences in race and ethnicity, location, social status, income, and other factors that can affect health.”</a:t>
            </a:r>
            <a:endParaRPr lang="en-US" sz="3000" i="1" dirty="0"/>
          </a:p>
          <a:p>
            <a:pPr marL="0" marR="0" lvl="0" indent="0" algn="l" rtl="0">
              <a:spcBef>
                <a:spcPts val="1080"/>
              </a:spcBef>
              <a:spcAft>
                <a:spcPts val="0"/>
              </a:spcAft>
              <a:buClr>
                <a:srgbClr val="262626"/>
              </a:buClr>
              <a:buSzPts val="2400"/>
              <a:buFont typeface="Arial"/>
              <a:buNone/>
            </a:pPr>
            <a:r>
              <a:rPr lang="en-US" sz="1200" i="1" dirty="0"/>
              <a:t>			</a:t>
            </a:r>
          </a:p>
          <a:p>
            <a:pPr marL="0" marR="0" lvl="0" indent="0" algn="l" rtl="0">
              <a:spcBef>
                <a:spcPts val="1080"/>
              </a:spcBef>
              <a:spcAft>
                <a:spcPts val="0"/>
              </a:spcAft>
              <a:buClr>
                <a:srgbClr val="262626"/>
              </a:buClr>
              <a:buSzPts val="2400"/>
              <a:buFont typeface="Arial"/>
              <a:buNone/>
            </a:pPr>
            <a:r>
              <a:rPr lang="en-US" sz="3000" i="1" dirty="0"/>
              <a:t>			   - </a:t>
            </a:r>
            <a:r>
              <a:rPr lang="en-US" sz="3000" dirty="0"/>
              <a:t>Centers for Disease Control and Prevention </a:t>
            </a:r>
            <a:r>
              <a:rPr lang="en-US" sz="3000" baseline="30000" dirty="0"/>
              <a:t>3</a:t>
            </a:r>
            <a:endParaRPr sz="3000" baseline="30000" dirty="0"/>
          </a:p>
          <a:p>
            <a:pPr marL="0" marR="0" lvl="0" indent="0" algn="l" rtl="0">
              <a:spcBef>
                <a:spcPts val="1080"/>
              </a:spcBef>
              <a:spcAft>
                <a:spcPts val="0"/>
              </a:spcAft>
              <a:buClr>
                <a:srgbClr val="262626"/>
              </a:buClr>
              <a:buSzPts val="2400"/>
              <a:buFont typeface="Arial"/>
              <a:buNone/>
            </a:pPr>
            <a:endParaRPr sz="2400" i="0" u="none" strike="noStrike" cap="none" dirty="0">
              <a:solidFill>
                <a:srgbClr val="262626"/>
              </a:solidFill>
            </a:endParaRPr>
          </a:p>
        </p:txBody>
      </p:sp>
      <p:sp>
        <p:nvSpPr>
          <p:cNvPr id="81" name="Google Shape;81;p14"/>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a:solidFill>
                  <a:srgbClr val="EEB211"/>
                </a:solidFill>
                <a:latin typeface="Calibri"/>
                <a:ea typeface="Calibri"/>
                <a:cs typeface="Calibri"/>
                <a:sym typeface="Calibri"/>
              </a:rPr>
              <a:t>WHY COMMUNITY HEALTH? </a:t>
            </a:r>
            <a:endParaRPr sz="2400" b="0" i="0" u="none" strike="noStrike" cap="none">
              <a:solidFill>
                <a:srgbClr val="EEB21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3">
            <a:alphaModFix/>
          </a:blip>
          <a:srcRect/>
          <a:stretch/>
        </p:blipFill>
        <p:spPr>
          <a:xfrm>
            <a:off x="6339551" y="259832"/>
            <a:ext cx="2937510" cy="731520"/>
          </a:xfrm>
          <a:prstGeom prst="rect">
            <a:avLst/>
          </a:prstGeom>
          <a:noFill/>
          <a:ln>
            <a:noFill/>
          </a:ln>
        </p:spPr>
      </p:pic>
      <p:sp>
        <p:nvSpPr>
          <p:cNvPr id="87" name="Google Shape;87;p15"/>
          <p:cNvSpPr txBox="1">
            <a:spLocks noGrp="1"/>
          </p:cNvSpPr>
          <p:nvPr>
            <p:ph type="body" idx="1"/>
          </p:nvPr>
        </p:nvSpPr>
        <p:spPr>
          <a:xfrm>
            <a:off x="581891" y="1460125"/>
            <a:ext cx="11049000" cy="4749900"/>
          </a:xfrm>
          <a:prstGeom prst="rect">
            <a:avLst/>
          </a:prstGeom>
          <a:noFill/>
          <a:ln>
            <a:noFill/>
          </a:ln>
        </p:spPr>
        <p:txBody>
          <a:bodyPr spcFirstLastPara="1" wrap="square" lIns="274300" tIns="45700" rIns="274300" bIns="45700" anchor="t" anchorCtr="0">
            <a:noAutofit/>
          </a:bodyPr>
          <a:lstStyle/>
          <a:p>
            <a:pPr marL="0" marR="0" lvl="0" indent="0" algn="l" rtl="0">
              <a:spcBef>
                <a:spcPts val="0"/>
              </a:spcBef>
              <a:spcAft>
                <a:spcPts val="0"/>
              </a:spcAft>
              <a:buClr>
                <a:srgbClr val="262626"/>
              </a:buClr>
              <a:buSzPts val="2400"/>
              <a:buFont typeface="Arial"/>
              <a:buNone/>
            </a:pPr>
            <a:r>
              <a:rPr lang="en-US" sz="3000" b="1" dirty="0"/>
              <a:t>Atlanta is one of your communities!</a:t>
            </a:r>
          </a:p>
          <a:p>
            <a:pPr marL="0" marR="0" lvl="0" indent="0" algn="l" rtl="0">
              <a:spcBef>
                <a:spcPts val="0"/>
              </a:spcBef>
              <a:spcAft>
                <a:spcPts val="0"/>
              </a:spcAft>
              <a:buClr>
                <a:srgbClr val="262626"/>
              </a:buClr>
              <a:buSzPts val="2400"/>
              <a:buFont typeface="Arial"/>
              <a:buNone/>
            </a:pPr>
            <a:endParaRPr lang="en-US" sz="3000" b="1" i="1" dirty="0"/>
          </a:p>
          <a:p>
            <a:pPr marL="0" marR="0" lvl="0" indent="0" algn="just" rtl="0">
              <a:spcBef>
                <a:spcPts val="0"/>
              </a:spcBef>
              <a:spcAft>
                <a:spcPts val="0"/>
              </a:spcAft>
              <a:buClr>
                <a:srgbClr val="262626"/>
              </a:buClr>
              <a:buSzPts val="2400"/>
              <a:buFont typeface="Arial"/>
              <a:buNone/>
            </a:pPr>
            <a:r>
              <a:rPr lang="en-US" sz="2600" i="1" dirty="0"/>
              <a:t>“</a:t>
            </a:r>
            <a:r>
              <a:rPr lang="en-US" sz="2600" b="0" i="1" u="none" strike="noStrike" cap="none" dirty="0">
                <a:solidFill>
                  <a:srgbClr val="262626"/>
                </a:solidFill>
                <a:latin typeface="Calibri"/>
                <a:ea typeface="Calibri"/>
                <a:cs typeface="Calibri"/>
                <a:sym typeface="Calibri"/>
              </a:rPr>
              <a:t>Over the past thirty years, adequate access to healthy, affordable food has shifted in Atlanta, and some communities that were food secure are now categorized as food deserts. </a:t>
            </a:r>
            <a:endParaRPr lang="en-US" sz="2600" i="1" dirty="0"/>
          </a:p>
          <a:p>
            <a:pPr marL="0" marR="0" lvl="0" indent="0" algn="just" rtl="0">
              <a:spcBef>
                <a:spcPts val="0"/>
              </a:spcBef>
              <a:spcAft>
                <a:spcPts val="0"/>
              </a:spcAft>
              <a:buClr>
                <a:srgbClr val="262626"/>
              </a:buClr>
              <a:buSzPts val="2400"/>
              <a:buFont typeface="Arial"/>
              <a:buNone/>
            </a:pPr>
            <a:endParaRPr lang="en-US" sz="2000" b="0" i="1" u="none" strike="noStrike" cap="none" dirty="0">
              <a:solidFill>
                <a:srgbClr val="262626"/>
              </a:solidFill>
              <a:latin typeface="Calibri"/>
              <a:ea typeface="Calibri"/>
              <a:cs typeface="Calibri"/>
              <a:sym typeface="Calibri"/>
            </a:endParaRPr>
          </a:p>
          <a:p>
            <a:pPr marL="0" marR="0" lvl="0" indent="0" algn="just" rtl="0">
              <a:spcBef>
                <a:spcPts val="0"/>
              </a:spcBef>
              <a:spcAft>
                <a:spcPts val="0"/>
              </a:spcAft>
              <a:buClr>
                <a:srgbClr val="262626"/>
              </a:buClr>
              <a:buSzPts val="2400"/>
              <a:buFont typeface="Arial"/>
              <a:buNone/>
            </a:pPr>
            <a:r>
              <a:rPr lang="en-US" sz="2600" b="0" i="1" u="none" strike="noStrike" cap="none" dirty="0">
                <a:solidFill>
                  <a:srgbClr val="262626"/>
                </a:solidFill>
                <a:latin typeface="Calibri"/>
                <a:ea typeface="Calibri"/>
                <a:cs typeface="Calibri"/>
                <a:sym typeface="Calibri"/>
              </a:rPr>
              <a:t>Why do communities lack access to healthy, affordable food? </a:t>
            </a:r>
            <a:endParaRPr lang="en-US" sz="2600" i="1" dirty="0"/>
          </a:p>
          <a:p>
            <a:pPr marL="0" marR="0" lvl="0" indent="0" algn="just" rtl="0">
              <a:spcBef>
                <a:spcPts val="0"/>
              </a:spcBef>
              <a:spcAft>
                <a:spcPts val="0"/>
              </a:spcAft>
              <a:buClr>
                <a:srgbClr val="262626"/>
              </a:buClr>
              <a:buSzPts val="2400"/>
              <a:buFont typeface="Arial"/>
              <a:buNone/>
            </a:pPr>
            <a:endParaRPr lang="en-US" sz="2000" i="1" dirty="0"/>
          </a:p>
          <a:p>
            <a:pPr marL="0" marR="0" lvl="0" indent="0" algn="just" rtl="0">
              <a:spcBef>
                <a:spcPts val="0"/>
              </a:spcBef>
              <a:spcAft>
                <a:spcPts val="0"/>
              </a:spcAft>
              <a:buClr>
                <a:srgbClr val="262626"/>
              </a:buClr>
              <a:buSzPts val="2400"/>
              <a:buFont typeface="Arial"/>
              <a:buNone/>
            </a:pPr>
            <a:endParaRPr lang="en-US" sz="800" i="1" dirty="0"/>
          </a:p>
          <a:p>
            <a:pPr marL="0" marR="0" lvl="0" indent="0" algn="just" rtl="0">
              <a:spcBef>
                <a:spcPts val="0"/>
              </a:spcBef>
              <a:spcAft>
                <a:spcPts val="0"/>
              </a:spcAft>
              <a:buClr>
                <a:srgbClr val="262626"/>
              </a:buClr>
              <a:buSzPts val="2400"/>
              <a:buFont typeface="Arial"/>
              <a:buNone/>
            </a:pPr>
            <a:r>
              <a:rPr lang="en-US" sz="2600" b="0" i="1" u="none" strike="noStrike" cap="none" dirty="0">
                <a:solidFill>
                  <a:srgbClr val="262626"/>
                </a:solidFill>
                <a:latin typeface="Calibri"/>
                <a:ea typeface="Calibri"/>
                <a:cs typeface="Calibri"/>
                <a:sym typeface="Calibri"/>
              </a:rPr>
              <a:t>And why do the locations of food deserts shift over time?</a:t>
            </a:r>
            <a:r>
              <a:rPr lang="en-US" sz="2600" i="1" dirty="0"/>
              <a:t>”</a:t>
            </a:r>
            <a:endParaRPr lang="en-US" sz="1200" dirty="0"/>
          </a:p>
          <a:p>
            <a:pPr marL="0" indent="0">
              <a:spcBef>
                <a:spcPts val="1000"/>
              </a:spcBef>
            </a:pPr>
            <a:r>
              <a:rPr lang="en-US" sz="1200" dirty="0"/>
              <a:t>   	   </a:t>
            </a:r>
          </a:p>
          <a:p>
            <a:pPr marL="0" indent="0">
              <a:spcBef>
                <a:spcPts val="1000"/>
              </a:spcBef>
            </a:pPr>
            <a:r>
              <a:rPr lang="en-US" sz="2600" dirty="0"/>
              <a:t>	   - from “</a:t>
            </a:r>
            <a:r>
              <a:rPr lang="en-US" sz="2600" dirty="0">
                <a:solidFill>
                  <a:schemeClr val="dk1"/>
                </a:solidFill>
              </a:rPr>
              <a:t>Shifting Access to Food: Food Deserts in Atlanta, 1980-2010”</a:t>
            </a:r>
            <a:r>
              <a:rPr lang="en-US" sz="2600" baseline="30000" dirty="0"/>
              <a:t> 4</a:t>
            </a:r>
            <a:endParaRPr lang="en-US" sz="3000" dirty="0"/>
          </a:p>
          <a:p>
            <a:pPr marL="0" indent="0">
              <a:spcBef>
                <a:spcPts val="1000"/>
              </a:spcBef>
            </a:pPr>
            <a:endParaRPr lang="en-US" sz="2600" dirty="0">
              <a:solidFill>
                <a:schemeClr val="dk1"/>
              </a:solidFill>
            </a:endParaRPr>
          </a:p>
          <a:p>
            <a:pPr marL="0" marR="0" lvl="0" indent="0" algn="l" rtl="0">
              <a:spcBef>
                <a:spcPts val="1000"/>
              </a:spcBef>
              <a:spcAft>
                <a:spcPts val="0"/>
              </a:spcAft>
              <a:buClr>
                <a:srgbClr val="262626"/>
              </a:buClr>
              <a:buSzPts val="2400"/>
              <a:buFont typeface="Arial"/>
              <a:buNone/>
            </a:pPr>
            <a:endParaRPr sz="3000" b="0" i="0" u="none" strike="noStrike" cap="none" dirty="0">
              <a:solidFill>
                <a:srgbClr val="262626"/>
              </a:solidFill>
              <a:latin typeface="Calibri"/>
              <a:ea typeface="Calibri"/>
              <a:cs typeface="Calibri"/>
              <a:sym typeface="Calibri"/>
            </a:endParaRPr>
          </a:p>
          <a:p>
            <a:pPr marL="0" marR="0" lvl="0" indent="0" algn="l" rtl="0">
              <a:spcBef>
                <a:spcPts val="1000"/>
              </a:spcBef>
              <a:spcAft>
                <a:spcPts val="0"/>
              </a:spcAft>
              <a:buClr>
                <a:srgbClr val="262626"/>
              </a:buClr>
              <a:buSzPts val="1400"/>
              <a:buFont typeface="Arial"/>
              <a:buNone/>
            </a:pPr>
            <a:endParaRPr sz="3000" dirty="0"/>
          </a:p>
          <a:p>
            <a:pPr marL="0" marR="0" lvl="0" indent="0" algn="l" rtl="0">
              <a:spcBef>
                <a:spcPts val="1000"/>
              </a:spcBef>
              <a:spcAft>
                <a:spcPts val="0"/>
              </a:spcAft>
              <a:buClr>
                <a:srgbClr val="262626"/>
              </a:buClr>
              <a:buSzPts val="2400"/>
              <a:buFont typeface="Arial"/>
              <a:buNone/>
            </a:pPr>
            <a:endParaRPr sz="3000" b="0" i="0" u="none" strike="noStrike" cap="none" dirty="0">
              <a:solidFill>
                <a:srgbClr val="262626"/>
              </a:solidFill>
              <a:latin typeface="Calibri"/>
              <a:ea typeface="Calibri"/>
              <a:cs typeface="Calibri"/>
              <a:sym typeface="Calibri"/>
            </a:endParaRPr>
          </a:p>
          <a:p>
            <a:pPr marL="0" marR="0" lvl="0" indent="0" algn="l" rtl="0">
              <a:spcBef>
                <a:spcPts val="480"/>
              </a:spcBef>
              <a:spcAft>
                <a:spcPts val="0"/>
              </a:spcAft>
              <a:buClr>
                <a:srgbClr val="262626"/>
              </a:buClr>
              <a:buSzPts val="2400"/>
              <a:buFont typeface="Arial"/>
              <a:buNone/>
            </a:pPr>
            <a:endParaRPr sz="3000" b="0" i="0" u="none" strike="noStrike" cap="none" dirty="0">
              <a:solidFill>
                <a:srgbClr val="262626"/>
              </a:solidFill>
              <a:latin typeface="Calibri"/>
              <a:ea typeface="Calibri"/>
              <a:cs typeface="Calibri"/>
              <a:sym typeface="Calibri"/>
            </a:endParaRPr>
          </a:p>
        </p:txBody>
      </p:sp>
      <p:sp>
        <p:nvSpPr>
          <p:cNvPr id="88" name="Google Shape;88;p15"/>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dirty="0">
                <a:solidFill>
                  <a:srgbClr val="EEB211"/>
                </a:solidFill>
                <a:latin typeface="Calibri"/>
                <a:ea typeface="Calibri"/>
                <a:cs typeface="Calibri"/>
                <a:sym typeface="Calibri"/>
              </a:rPr>
              <a:t>WHO IS YOUR COMMUNITY? </a:t>
            </a:r>
            <a:endParaRPr sz="2400" b="0" i="0" u="none" strike="noStrike" cap="none" dirty="0">
              <a:solidFill>
                <a:srgbClr val="EEB21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3">
            <a:alphaModFix/>
          </a:blip>
          <a:srcRect/>
          <a:stretch/>
        </p:blipFill>
        <p:spPr>
          <a:xfrm>
            <a:off x="6339550" y="259832"/>
            <a:ext cx="2937510" cy="731520"/>
          </a:xfrm>
          <a:prstGeom prst="rect">
            <a:avLst/>
          </a:prstGeom>
          <a:noFill/>
          <a:ln>
            <a:noFill/>
          </a:ln>
        </p:spPr>
      </p:pic>
      <p:sp>
        <p:nvSpPr>
          <p:cNvPr id="94" name="Google Shape;94;p16"/>
          <p:cNvSpPr txBox="1">
            <a:spLocks noGrp="1"/>
          </p:cNvSpPr>
          <p:nvPr>
            <p:ph type="body" idx="1"/>
          </p:nvPr>
        </p:nvSpPr>
        <p:spPr>
          <a:xfrm>
            <a:off x="630300" y="1404707"/>
            <a:ext cx="10931400" cy="4749900"/>
          </a:xfrm>
          <a:prstGeom prst="rect">
            <a:avLst/>
          </a:prstGeom>
          <a:noFill/>
          <a:ln>
            <a:noFill/>
          </a:ln>
        </p:spPr>
        <p:txBody>
          <a:bodyPr spcFirstLastPara="1" wrap="square" lIns="274300" tIns="45700" rIns="274300" bIns="45700" anchor="t" anchorCtr="0">
            <a:noAutofit/>
          </a:bodyPr>
          <a:lstStyle/>
          <a:p>
            <a:pPr marL="228600" marR="0" lvl="0" indent="-54863" algn="l" rtl="0">
              <a:lnSpc>
                <a:spcPct val="90000"/>
              </a:lnSpc>
              <a:spcBef>
                <a:spcPts val="0"/>
              </a:spcBef>
              <a:spcAft>
                <a:spcPts val="0"/>
              </a:spcAft>
              <a:buClr>
                <a:schemeClr val="dk1"/>
              </a:buClr>
              <a:buSzPts val="2800"/>
              <a:buFont typeface="Arial"/>
              <a:buNone/>
            </a:pPr>
            <a:r>
              <a:rPr lang="en-US" sz="2800" b="1" dirty="0"/>
              <a:t>Georgia Tech is one of your communities!</a:t>
            </a:r>
            <a:endParaRPr sz="2800" b="1" i="0" u="none" strike="noStrike" cap="none" dirty="0">
              <a:solidFill>
                <a:srgbClr val="262626"/>
              </a:solidFill>
            </a:endParaRPr>
          </a:p>
          <a:p>
            <a:pPr marL="457200" lvl="0" indent="-406400" algn="l" rtl="0">
              <a:lnSpc>
                <a:spcPct val="90000"/>
              </a:lnSpc>
              <a:spcBef>
                <a:spcPts val="1000"/>
              </a:spcBef>
              <a:spcAft>
                <a:spcPts val="0"/>
              </a:spcAft>
              <a:buClr>
                <a:srgbClr val="1D2129"/>
              </a:buClr>
              <a:buSzPts val="2800"/>
              <a:buFont typeface="Nunito"/>
              <a:buChar char="•"/>
            </a:pPr>
            <a:endParaRPr lang="en-US" sz="1200" dirty="0"/>
          </a:p>
          <a:p>
            <a:pPr marL="457200" lvl="0" indent="-406400" algn="l" rtl="0">
              <a:spcBef>
                <a:spcPts val="1000"/>
              </a:spcBef>
              <a:spcAft>
                <a:spcPts val="0"/>
              </a:spcAft>
              <a:buClr>
                <a:srgbClr val="1D2129"/>
              </a:buClr>
              <a:buSzPts val="2800"/>
              <a:buFont typeface="Nunito"/>
              <a:buChar char="•"/>
            </a:pPr>
            <a:r>
              <a:rPr lang="en-US" sz="2800" dirty="0"/>
              <a:t>A group of students at Georgia Tech sought to shed light on </a:t>
            </a:r>
            <a:r>
              <a:rPr lang="en-US" sz="2800" dirty="0" err="1"/>
              <a:t>Klemis</a:t>
            </a:r>
            <a:r>
              <a:rPr lang="en-US" sz="2800" dirty="0"/>
              <a:t> Kitchen’s work on campus</a:t>
            </a:r>
            <a:endParaRPr sz="2800" b="1" dirty="0"/>
          </a:p>
          <a:p>
            <a:pPr marL="457200" marR="0" lvl="0" indent="-406400" algn="l" rtl="0">
              <a:spcBef>
                <a:spcPts val="1000"/>
              </a:spcBef>
              <a:spcAft>
                <a:spcPts val="0"/>
              </a:spcAft>
              <a:buClr>
                <a:srgbClr val="1D2129"/>
              </a:buClr>
              <a:buSzPts val="2800"/>
              <a:buFont typeface="Nunito"/>
              <a:buChar char="•"/>
            </a:pPr>
            <a:r>
              <a:rPr lang="en-US" sz="2800" dirty="0"/>
              <a:t>Their research study reported that over </a:t>
            </a:r>
            <a:r>
              <a:rPr lang="en-US" sz="2800" b="1" i="0" u="none" strike="noStrike" cap="none" dirty="0">
                <a:solidFill>
                  <a:srgbClr val="262626"/>
                </a:solidFill>
              </a:rPr>
              <a:t>10%</a:t>
            </a:r>
            <a:r>
              <a:rPr lang="en-US" sz="2800" b="0" i="0" u="none" strike="noStrike" cap="none" dirty="0">
                <a:solidFill>
                  <a:srgbClr val="262626"/>
                </a:solidFill>
                <a:latin typeface="Calibri"/>
                <a:ea typeface="Calibri"/>
                <a:cs typeface="Calibri"/>
                <a:sym typeface="Calibri"/>
              </a:rPr>
              <a:t> of Georgia Tech students (82 out of 788) believe they are in need of food assistance </a:t>
            </a:r>
            <a:r>
              <a:rPr lang="en-US" sz="2800" b="0" i="0" u="none" strike="noStrike" cap="none" baseline="30000" dirty="0">
                <a:solidFill>
                  <a:srgbClr val="262626"/>
                </a:solidFill>
                <a:latin typeface="Calibri"/>
                <a:ea typeface="Calibri"/>
                <a:cs typeface="Calibri"/>
                <a:sym typeface="Calibri"/>
              </a:rPr>
              <a:t>5</a:t>
            </a:r>
            <a:endParaRPr sz="2800" b="0" i="0" u="none" strike="noStrike" cap="none" baseline="30000" dirty="0">
              <a:solidFill>
                <a:srgbClr val="262626"/>
              </a:solidFill>
              <a:latin typeface="Calibri"/>
              <a:ea typeface="Calibri"/>
              <a:cs typeface="Calibri"/>
              <a:sym typeface="Calibri"/>
            </a:endParaRPr>
          </a:p>
          <a:p>
            <a:pPr marL="457200" lvl="0" indent="-406400" algn="l" rtl="0">
              <a:spcBef>
                <a:spcPts val="1000"/>
              </a:spcBef>
              <a:spcAft>
                <a:spcPts val="0"/>
              </a:spcAft>
              <a:buClr>
                <a:srgbClr val="1D2129"/>
              </a:buClr>
              <a:buSzPts val="2800"/>
              <a:buFont typeface="Nunito"/>
              <a:buChar char="•"/>
            </a:pPr>
            <a:r>
              <a:rPr lang="en-US" sz="2800" dirty="0" err="1"/>
              <a:t>Klemis</a:t>
            </a:r>
            <a:r>
              <a:rPr lang="en-US" sz="2800" dirty="0"/>
              <a:t> Kitchen operates under the idea that no student at Georgia Tech should go hungry.</a:t>
            </a:r>
            <a:endParaRPr sz="2800" dirty="0"/>
          </a:p>
          <a:p>
            <a:pPr marL="0" marR="0" lvl="0" indent="0" algn="l" rtl="0">
              <a:spcBef>
                <a:spcPts val="480"/>
              </a:spcBef>
              <a:spcAft>
                <a:spcPts val="0"/>
              </a:spcAft>
              <a:buClr>
                <a:srgbClr val="262626"/>
              </a:buClr>
              <a:buSzPts val="2400"/>
              <a:buFont typeface="Arial"/>
              <a:buNone/>
            </a:pPr>
            <a:endParaRPr sz="2800" b="0" i="0" u="none" strike="noStrike" cap="none" dirty="0">
              <a:solidFill>
                <a:srgbClr val="262626"/>
              </a:solidFill>
              <a:latin typeface="Calibri"/>
              <a:ea typeface="Calibri"/>
              <a:cs typeface="Calibri"/>
              <a:sym typeface="Calibri"/>
            </a:endParaRPr>
          </a:p>
        </p:txBody>
      </p:sp>
      <p:sp>
        <p:nvSpPr>
          <p:cNvPr id="95" name="Google Shape;95;p16"/>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a:t>WHO IS YOUR COMMUNITY</a:t>
            </a:r>
            <a:r>
              <a:rPr lang="en-US" sz="2400" b="0" i="0" u="none" strike="noStrike" cap="none">
                <a:solidFill>
                  <a:srgbClr val="EEB211"/>
                </a:solidFill>
                <a:latin typeface="Calibri"/>
                <a:ea typeface="Calibri"/>
                <a:cs typeface="Calibri"/>
                <a:sym typeface="Calibri"/>
              </a:rPr>
              <a:t>? </a:t>
            </a:r>
            <a:endParaRPr sz="2400" b="0" i="0" u="none" strike="noStrike" cap="none">
              <a:solidFill>
                <a:srgbClr val="EEB211"/>
              </a:solidFill>
              <a:latin typeface="Calibri"/>
              <a:ea typeface="Calibri"/>
              <a:cs typeface="Calibri"/>
              <a:sym typeface="Calibri"/>
            </a:endParaRPr>
          </a:p>
        </p:txBody>
      </p:sp>
      <p:pic>
        <p:nvPicPr>
          <p:cNvPr id="96" name="Google Shape;96;p16"/>
          <p:cNvPicPr preferRelativeResize="0"/>
          <p:nvPr/>
        </p:nvPicPr>
        <p:blipFill rotWithShape="1">
          <a:blip r:embed="rId4">
            <a:alphaModFix/>
          </a:blip>
          <a:srcRect/>
          <a:stretch/>
        </p:blipFill>
        <p:spPr>
          <a:xfrm>
            <a:off x="8856024" y="4813260"/>
            <a:ext cx="2705676" cy="116835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1311</Words>
  <Application>Microsoft Office PowerPoint</Application>
  <PresentationFormat>Widescreen</PresentationFormat>
  <Paragraphs>147</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Calibri</vt:lpstr>
      <vt:lpstr>Nunito</vt:lpstr>
      <vt:lpstr>Arial</vt:lpstr>
      <vt:lpstr>Merriweather Sans</vt:lpstr>
      <vt:lpstr>Georgia</vt:lpstr>
      <vt:lpstr>Roboto Light</vt:lpstr>
      <vt:lpstr>1_Custom Design</vt:lpstr>
      <vt:lpstr>White Main</vt:lpstr>
      <vt:lpstr>AN INTRODUCTION TO COMMUNITY HEALTH</vt:lpstr>
      <vt:lpstr>PowerPoint Presentation</vt:lpstr>
      <vt:lpstr>KEY CONCEPTS OF COMMUNITY HEALTH </vt:lpstr>
      <vt:lpstr>KEY CONCEPTS OF COMMUNITY HEALTH </vt:lpstr>
      <vt:lpstr>WHY COMMUNITY HEALTH? </vt:lpstr>
      <vt:lpstr>WHY COMMUNITY HEALTH? </vt:lpstr>
      <vt:lpstr>WHY COMMUNITY HEALTH? </vt:lpstr>
      <vt:lpstr>WHO IS YOUR COMMUNITY? </vt:lpstr>
      <vt:lpstr>WHO IS YOUR COMMUNITY? </vt:lpstr>
      <vt:lpstr>COMMUNITY HEALTH MODEL EXPLAINED</vt:lpstr>
      <vt:lpstr>COMMUNITY HEALTH MODEL</vt:lpstr>
      <vt:lpstr>COMMUNITY HEALTH MODEL</vt:lpstr>
      <vt:lpstr>COMMUNITY HEALTH MODEL EXPLAINED</vt:lpstr>
      <vt:lpstr>PROCESS MODEL OF COMMUNITY HEALTH </vt:lpstr>
      <vt:lpstr>PROCESS MODEL EXPLAINED</vt:lpstr>
      <vt:lpstr>PROCESS MODEL EXPLAINED</vt:lpstr>
      <vt:lpstr>THE LINK BETWEEN THE COMMUNITY HEALTH MODEL AND THE PROCESS MODEL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INTO COMMUNITY HEALTH CONCEPTS</dc:title>
  <dc:creator>Bethany Jacobs</dc:creator>
  <cp:lastModifiedBy>Bethany Jacobs</cp:lastModifiedBy>
  <cp:revision>15</cp:revision>
  <dcterms:modified xsi:type="dcterms:W3CDTF">2018-11-07T17:38:58Z</dcterms:modified>
</cp:coreProperties>
</file>